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95" r:id="rId2"/>
    <p:sldId id="289" r:id="rId3"/>
    <p:sldId id="291" r:id="rId4"/>
    <p:sldId id="290" r:id="rId5"/>
    <p:sldId id="257" r:id="rId6"/>
    <p:sldId id="258" r:id="rId7"/>
    <p:sldId id="259" r:id="rId8"/>
    <p:sldId id="260" r:id="rId9"/>
    <p:sldId id="261" r:id="rId10"/>
    <p:sldId id="263" r:id="rId11"/>
    <p:sldId id="292" r:id="rId12"/>
    <p:sldId id="293" r:id="rId13"/>
    <p:sldId id="294" r:id="rId14"/>
    <p:sldId id="264" r:id="rId15"/>
    <p:sldId id="265" r:id="rId16"/>
    <p:sldId id="266" r:id="rId17"/>
    <p:sldId id="268" r:id="rId18"/>
    <p:sldId id="270" r:id="rId19"/>
    <p:sldId id="269" r:id="rId20"/>
    <p:sldId id="272" r:id="rId21"/>
    <p:sldId id="273" r:id="rId22"/>
    <p:sldId id="274" r:id="rId23"/>
    <p:sldId id="271" r:id="rId24"/>
    <p:sldId id="275" r:id="rId25"/>
    <p:sldId id="276" r:id="rId26"/>
    <p:sldId id="277" r:id="rId27"/>
    <p:sldId id="281" r:id="rId28"/>
    <p:sldId id="278" r:id="rId29"/>
    <p:sldId id="279" r:id="rId30"/>
    <p:sldId id="280" r:id="rId31"/>
    <p:sldId id="282" r:id="rId32"/>
    <p:sldId id="283" r:id="rId33"/>
    <p:sldId id="284" r:id="rId34"/>
    <p:sldId id="285" r:id="rId35"/>
    <p:sldId id="286" r:id="rId36"/>
    <p:sldId id="287"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D4C3E2-8718-4EDD-92F7-DB45C5C35DAF}" type="datetimeFigureOut">
              <a:rPr lang="en-US" smtClean="0"/>
              <a:t>3/22/2024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9F7121-44EC-49C3-B010-621F03B65381}" type="slidenum">
              <a:rPr lang="en-US" smtClean="0"/>
              <a:t>‹#›</a:t>
            </a:fld>
            <a:endParaRPr lang="en-US"/>
          </a:p>
        </p:txBody>
      </p:sp>
    </p:spTree>
    <p:extLst>
      <p:ext uri="{BB962C8B-B14F-4D97-AF65-F5344CB8AC3E}">
        <p14:creationId xmlns:p14="http://schemas.microsoft.com/office/powerpoint/2010/main" val="29454336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2644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3" name="Google Shape;153;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4091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8768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1" name="Google Shape;18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56905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7933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87629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0290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17847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FA62FAE-A793-47E3-948D-B8ABC569449E}" type="datetimeFigureOut">
              <a:rPr lang="en-US" smtClean="0"/>
              <a:t>3/22/2024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15699092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FA62FAE-A793-47E3-948D-B8ABC569449E}" type="datetimeFigureOut">
              <a:rPr lang="en-US" smtClean="0"/>
              <a:t>3/22/2024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101779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FA62FAE-A793-47E3-948D-B8ABC569449E}" type="datetimeFigureOut">
              <a:rPr lang="en-US" smtClean="0"/>
              <a:t>3/22/2024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820059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FA62FAE-A793-47E3-948D-B8ABC569449E}" type="datetimeFigureOut">
              <a:rPr lang="en-US" smtClean="0"/>
              <a:t>3/22/2024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1398723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FA62FAE-A793-47E3-948D-B8ABC569449E}" type="datetimeFigureOut">
              <a:rPr lang="en-US" smtClean="0"/>
              <a:t>3/22/2024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3349718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FA62FAE-A793-47E3-948D-B8ABC569449E}" type="datetimeFigureOut">
              <a:rPr lang="en-US" smtClean="0"/>
              <a:t>3/22/2024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451408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FA62FAE-A793-47E3-948D-B8ABC569449E}" type="datetimeFigureOut">
              <a:rPr lang="en-US" smtClean="0"/>
              <a:t>3/22/2024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1536526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FA62FAE-A793-47E3-948D-B8ABC569449E}" type="datetimeFigureOut">
              <a:rPr lang="en-US" smtClean="0"/>
              <a:t>3/22/2024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2087147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A62FAE-A793-47E3-948D-B8ABC569449E}" type="datetimeFigureOut">
              <a:rPr lang="en-US" smtClean="0"/>
              <a:t>3/22/2024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3819135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FA62FAE-A793-47E3-948D-B8ABC569449E}" type="datetimeFigureOut">
              <a:rPr lang="en-US" smtClean="0"/>
              <a:t>3/22/2024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2537280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FA62FAE-A793-47E3-948D-B8ABC569449E}" type="datetimeFigureOut">
              <a:rPr lang="en-US" smtClean="0"/>
              <a:t>3/22/2024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1426B8-6D4B-4975-91A6-E2B31F447E71}" type="slidenum">
              <a:rPr lang="en-US" smtClean="0"/>
              <a:t>‹#›</a:t>
            </a:fld>
            <a:endParaRPr lang="en-US"/>
          </a:p>
        </p:txBody>
      </p:sp>
    </p:spTree>
    <p:extLst>
      <p:ext uri="{BB962C8B-B14F-4D97-AF65-F5344CB8AC3E}">
        <p14:creationId xmlns:p14="http://schemas.microsoft.com/office/powerpoint/2010/main" val="4002139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A62FAE-A793-47E3-948D-B8ABC569449E}" type="datetimeFigureOut">
              <a:rPr lang="en-US" smtClean="0"/>
              <a:t>3/22/2024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1426B8-6D4B-4975-91A6-E2B31F447E71}" type="slidenum">
              <a:rPr lang="en-US" smtClean="0"/>
              <a:t>‹#›</a:t>
            </a:fld>
            <a:endParaRPr lang="en-US"/>
          </a:p>
        </p:txBody>
      </p:sp>
    </p:spTree>
    <p:extLst>
      <p:ext uri="{BB962C8B-B14F-4D97-AF65-F5344CB8AC3E}">
        <p14:creationId xmlns:p14="http://schemas.microsoft.com/office/powerpoint/2010/main" val="23961565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28.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slides/_rels/slide27.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36.png"/><Relationship Id="rId11" Type="http://schemas.openxmlformats.org/officeDocument/2006/relationships/image" Target="../media/image41.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s>
</file>

<file path=ppt/slides/_rels/slide2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64248" y="3003607"/>
            <a:ext cx="5350502" cy="838831"/>
          </a:xfrm>
        </p:spPr>
        <p:txBody>
          <a:bodyPr anchor="t">
            <a:normAutofit/>
          </a:bodyPr>
          <a:lstStyle/>
          <a:p>
            <a:pPr algn="l"/>
            <a:r>
              <a:rPr lang="en-US" sz="4000" dirty="0">
                <a:solidFill>
                  <a:schemeClr val="tx2"/>
                </a:solidFill>
              </a:rPr>
              <a:t>Digital Image Processing</a:t>
            </a:r>
          </a:p>
        </p:txBody>
      </p:sp>
      <p:sp>
        <p:nvSpPr>
          <p:cNvPr id="3" name="Subtitle 2"/>
          <p:cNvSpPr>
            <a:spLocks noGrp="1"/>
          </p:cNvSpPr>
          <p:nvPr>
            <p:ph type="subTitle" idx="1"/>
          </p:nvPr>
        </p:nvSpPr>
        <p:spPr>
          <a:xfrm>
            <a:off x="6501333" y="4049485"/>
            <a:ext cx="4805691" cy="838831"/>
          </a:xfrm>
        </p:spPr>
        <p:txBody>
          <a:bodyPr anchor="b">
            <a:normAutofit/>
          </a:bodyPr>
          <a:lstStyle/>
          <a:p>
            <a:pPr algn="l"/>
            <a:r>
              <a:rPr lang="en-US" altLang="en-US" sz="2000" dirty="0">
                <a:solidFill>
                  <a:schemeClr val="tx2"/>
                </a:solidFill>
                <a:latin typeface="Verdana" panose="020B0604030504040204" pitchFamily="34" charset="0"/>
              </a:rPr>
              <a:t>Dr. Mubashir Ahmad (Ph.D.)</a:t>
            </a:r>
          </a:p>
          <a:p>
            <a:pPr algn="l"/>
            <a:endParaRPr lang="en-US" sz="2000" dirty="0">
              <a:solidFill>
                <a:schemeClr val="tx2"/>
              </a:solidFill>
            </a:endParaRPr>
          </a:p>
        </p:txBody>
      </p:sp>
      <p:pic>
        <p:nvPicPr>
          <p:cNvPr id="7" name="Graphic 6" descr="Camera">
            <a:extLst>
              <a:ext uri="{FF2B5EF4-FFF2-40B4-BE49-F238E27FC236}">
                <a16:creationId xmlns:a16="http://schemas.microsoft.com/office/drawing/2014/main" id="{037B83B5-3751-FDA7-F99F-88FAB64F90D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spTree>
    <p:extLst>
      <p:ext uri="{BB962C8B-B14F-4D97-AF65-F5344CB8AC3E}">
        <p14:creationId xmlns:p14="http://schemas.microsoft.com/office/powerpoint/2010/main" val="1567634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4"/>
          <p:cNvSpPr txBox="1">
            <a:spLocks noGrp="1"/>
          </p:cNvSpPr>
          <p:nvPr>
            <p:ph type="title"/>
          </p:nvPr>
        </p:nvSpPr>
        <p:spPr>
          <a:xfrm>
            <a:off x="2181226" y="260351"/>
            <a:ext cx="8040687" cy="490537"/>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dirty="0"/>
              <a:t>SAMPLING AND QUANTIZATION</a:t>
            </a:r>
            <a:r>
              <a:rPr lang="en-US" sz="2800" dirty="0"/>
              <a:t> </a:t>
            </a:r>
            <a:endParaRPr dirty="0"/>
          </a:p>
        </p:txBody>
      </p:sp>
      <p:sp>
        <p:nvSpPr>
          <p:cNvPr id="171" name="Google Shape;171;p24"/>
          <p:cNvSpPr txBox="1">
            <a:spLocks noGrp="1"/>
          </p:cNvSpPr>
          <p:nvPr>
            <p:ph type="body" idx="1"/>
          </p:nvPr>
        </p:nvSpPr>
        <p:spPr>
          <a:xfrm>
            <a:off x="2119312" y="936625"/>
            <a:ext cx="7935912" cy="5276850"/>
          </a:xfrm>
          <a:prstGeom prst="rect">
            <a:avLst/>
          </a:prstGeom>
          <a:noFill/>
          <a:ln>
            <a:noFill/>
          </a:ln>
        </p:spPr>
        <p:txBody>
          <a:bodyPr spcFirstLastPara="1" vert="horz" wrap="square" lIns="91425" tIns="45700" rIns="91425" bIns="45700" rtlCol="0" anchor="t" anchorCtr="0">
            <a:noAutofit/>
          </a:bodyPr>
          <a:lstStyle/>
          <a:p>
            <a:pPr marL="342900" indent="-342900">
              <a:lnSpc>
                <a:spcPct val="110000"/>
              </a:lnSpc>
              <a:spcBef>
                <a:spcPts val="0"/>
              </a:spcBef>
              <a:buClr>
                <a:schemeClr val="dk1"/>
              </a:buClr>
              <a:buSzPts val="2000"/>
              <a:buNone/>
            </a:pPr>
            <a:r>
              <a:rPr lang="en-US" sz="2000" dirty="0">
                <a:solidFill>
                  <a:schemeClr val="dk1"/>
                </a:solidFill>
                <a:latin typeface="Arial"/>
                <a:ea typeface="Arial"/>
                <a:cs typeface="Arial"/>
                <a:sym typeface="Arial"/>
              </a:rPr>
              <a:t>To convert the continuous function f(</a:t>
            </a:r>
            <a:r>
              <a:rPr lang="en-US" sz="2000" dirty="0" err="1">
                <a:solidFill>
                  <a:schemeClr val="dk1"/>
                </a:solidFill>
                <a:latin typeface="Arial"/>
                <a:ea typeface="Arial"/>
                <a:cs typeface="Arial"/>
                <a:sym typeface="Arial"/>
              </a:rPr>
              <a:t>x,y</a:t>
            </a:r>
            <a:r>
              <a:rPr lang="en-US" sz="2000" dirty="0">
                <a:solidFill>
                  <a:schemeClr val="dk1"/>
                </a:solidFill>
                <a:latin typeface="Arial"/>
                <a:ea typeface="Arial"/>
                <a:cs typeface="Arial"/>
                <a:sym typeface="Arial"/>
              </a:rPr>
              <a:t>) to digital form we need to sample the continuous sensed data in both coordinates and in amplitude using finite and discrete sets of values. </a:t>
            </a:r>
            <a:endParaRPr dirty="0"/>
          </a:p>
          <a:p>
            <a:pPr marL="742950" lvl="1" indent="-285750">
              <a:lnSpc>
                <a:spcPct val="110000"/>
              </a:lnSpc>
              <a:spcBef>
                <a:spcPts val="900"/>
              </a:spcBef>
              <a:buClr>
                <a:schemeClr val="dk1"/>
              </a:buClr>
              <a:buSzPts val="2000"/>
              <a:buFont typeface="Arial"/>
              <a:buChar char="–"/>
            </a:pPr>
            <a:r>
              <a:rPr lang="en-US" sz="2000" dirty="0">
                <a:solidFill>
                  <a:schemeClr val="dk1"/>
                </a:solidFill>
                <a:latin typeface="Arial"/>
                <a:ea typeface="Arial"/>
                <a:cs typeface="Arial"/>
                <a:sym typeface="Arial"/>
              </a:rPr>
              <a:t>Digitizing the coordinate values is called </a:t>
            </a:r>
            <a:r>
              <a:rPr lang="en-US" sz="2000" b="1" i="1" dirty="0">
                <a:solidFill>
                  <a:srgbClr val="1717F9"/>
                </a:solidFill>
                <a:latin typeface="Arial"/>
                <a:ea typeface="Arial"/>
                <a:cs typeface="Arial"/>
                <a:sym typeface="Arial"/>
              </a:rPr>
              <a:t>sampling</a:t>
            </a:r>
            <a:r>
              <a:rPr lang="en-US" sz="2000" dirty="0">
                <a:solidFill>
                  <a:schemeClr val="dk1"/>
                </a:solidFill>
                <a:latin typeface="Arial"/>
                <a:ea typeface="Arial"/>
                <a:cs typeface="Arial"/>
                <a:sym typeface="Arial"/>
              </a:rPr>
              <a:t>. </a:t>
            </a:r>
            <a:endParaRPr dirty="0"/>
          </a:p>
          <a:p>
            <a:pPr marL="742950" lvl="1" indent="-285750">
              <a:lnSpc>
                <a:spcPct val="110000"/>
              </a:lnSpc>
              <a:spcBef>
                <a:spcPts val="900"/>
              </a:spcBef>
              <a:buClr>
                <a:schemeClr val="dk1"/>
              </a:buClr>
              <a:buSzPts val="2000"/>
              <a:buFont typeface="Arial"/>
              <a:buChar char="–"/>
            </a:pPr>
            <a:r>
              <a:rPr lang="en-US" sz="2000" dirty="0">
                <a:solidFill>
                  <a:schemeClr val="dk1"/>
                </a:solidFill>
                <a:latin typeface="Arial"/>
                <a:ea typeface="Arial"/>
                <a:cs typeface="Arial"/>
                <a:sym typeface="Arial"/>
              </a:rPr>
              <a:t>Digitizing the amplitude values is called </a:t>
            </a:r>
            <a:r>
              <a:rPr lang="en-US" sz="2000" b="1" i="1" dirty="0">
                <a:solidFill>
                  <a:srgbClr val="1717F9"/>
                </a:solidFill>
                <a:latin typeface="Arial"/>
                <a:ea typeface="Arial"/>
                <a:cs typeface="Arial"/>
                <a:sym typeface="Arial"/>
              </a:rPr>
              <a:t>quantization</a:t>
            </a:r>
            <a:r>
              <a:rPr lang="en-US" sz="2000" dirty="0">
                <a:solidFill>
                  <a:schemeClr val="dk1"/>
                </a:solidFill>
                <a:latin typeface="Arial"/>
                <a:ea typeface="Arial"/>
                <a:cs typeface="Arial"/>
                <a:sym typeface="Arial"/>
              </a:rPr>
              <a:t>.</a:t>
            </a:r>
            <a:endParaRPr dirty="0"/>
          </a:p>
          <a:p>
            <a:pPr marL="342900" indent="-342900">
              <a:lnSpc>
                <a:spcPct val="110000"/>
              </a:lnSpc>
              <a:spcBef>
                <a:spcPts val="900"/>
              </a:spcBef>
              <a:buClr>
                <a:schemeClr val="dk1"/>
              </a:buClr>
              <a:buSzPts val="2000"/>
              <a:buNone/>
            </a:pPr>
            <a:r>
              <a:rPr lang="en-US" sz="2000" dirty="0">
                <a:solidFill>
                  <a:schemeClr val="dk1"/>
                </a:solidFill>
                <a:latin typeface="Arial"/>
                <a:ea typeface="Arial"/>
                <a:cs typeface="Arial"/>
                <a:sym typeface="Arial"/>
              </a:rPr>
              <a:t>The number of selected values in the sampling process is known as the image </a:t>
            </a:r>
            <a:r>
              <a:rPr lang="en-US" sz="2000" dirty="0">
                <a:solidFill>
                  <a:srgbClr val="1717F9"/>
                </a:solidFill>
                <a:latin typeface="Arial"/>
                <a:ea typeface="Arial"/>
                <a:cs typeface="Arial"/>
                <a:sym typeface="Arial"/>
              </a:rPr>
              <a:t>spatial resolution</a:t>
            </a:r>
            <a:r>
              <a:rPr lang="en-US" sz="2000" dirty="0">
                <a:solidFill>
                  <a:schemeClr val="dk1"/>
                </a:solidFill>
                <a:latin typeface="Arial"/>
                <a:ea typeface="Arial"/>
                <a:cs typeface="Arial"/>
                <a:sym typeface="Arial"/>
              </a:rPr>
              <a:t>. This is simply the number of pixels relative to the given image area</a:t>
            </a:r>
            <a:endParaRPr dirty="0"/>
          </a:p>
          <a:p>
            <a:pPr marL="342900" indent="-342900">
              <a:lnSpc>
                <a:spcPct val="110000"/>
              </a:lnSpc>
              <a:spcBef>
                <a:spcPts val="900"/>
              </a:spcBef>
              <a:buClr>
                <a:schemeClr val="dk1"/>
              </a:buClr>
              <a:buSzPts val="2000"/>
              <a:buNone/>
            </a:pPr>
            <a:r>
              <a:rPr lang="en-US" sz="2000" dirty="0">
                <a:solidFill>
                  <a:schemeClr val="dk1"/>
                </a:solidFill>
                <a:latin typeface="Arial"/>
                <a:ea typeface="Arial"/>
                <a:cs typeface="Arial"/>
                <a:sym typeface="Arial"/>
              </a:rPr>
              <a:t>The number of selected values in the quantization process is called the </a:t>
            </a:r>
            <a:r>
              <a:rPr lang="en-US" sz="2000" dirty="0">
                <a:solidFill>
                  <a:srgbClr val="1717F9"/>
                </a:solidFill>
                <a:latin typeface="Arial"/>
                <a:ea typeface="Arial"/>
                <a:cs typeface="Arial"/>
                <a:sym typeface="Arial"/>
              </a:rPr>
              <a:t>grey-level (color level) resolution</a:t>
            </a:r>
            <a:r>
              <a:rPr lang="en-US" sz="2000" dirty="0">
                <a:solidFill>
                  <a:schemeClr val="dk1"/>
                </a:solidFill>
                <a:latin typeface="Arial"/>
                <a:ea typeface="Arial"/>
                <a:cs typeface="Arial"/>
                <a:sym typeface="Arial"/>
              </a:rPr>
              <a:t>.  This is expressed in terms of the number of bits allocated to the color levels. </a:t>
            </a:r>
            <a:endParaRPr dirty="0"/>
          </a:p>
          <a:p>
            <a:pPr marL="342900" indent="-342900">
              <a:lnSpc>
                <a:spcPct val="110000"/>
              </a:lnSpc>
              <a:spcBef>
                <a:spcPts val="900"/>
              </a:spcBef>
              <a:buClr>
                <a:schemeClr val="dk1"/>
              </a:buClr>
              <a:buSzPts val="2000"/>
              <a:buNone/>
            </a:pPr>
            <a:r>
              <a:rPr lang="en-US" sz="2000" dirty="0">
                <a:solidFill>
                  <a:schemeClr val="dk1"/>
                </a:solidFill>
                <a:latin typeface="Arial"/>
                <a:ea typeface="Arial"/>
                <a:cs typeface="Arial"/>
                <a:sym typeface="Arial"/>
              </a:rPr>
              <a:t>The quality of a digitized image depends on the resolution parameters of both processes.</a:t>
            </a:r>
            <a:endParaRPr dirty="0"/>
          </a:p>
        </p:txBody>
      </p:sp>
    </p:spTree>
    <p:extLst>
      <p:ext uri="{BB962C8B-B14F-4D97-AF65-F5344CB8AC3E}">
        <p14:creationId xmlns:p14="http://schemas.microsoft.com/office/powerpoint/2010/main" val="2881377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SAMPLING AND QUANTIZATION</a:t>
            </a:r>
            <a:r>
              <a:rPr lang="en-US" sz="2800" dirty="0"/>
              <a:t> </a:t>
            </a:r>
            <a:endParaRPr lang="en-US" dirty="0"/>
          </a:p>
        </p:txBody>
      </p:sp>
      <p:pic>
        <p:nvPicPr>
          <p:cNvPr id="5" name="Picture 4"/>
          <p:cNvPicPr>
            <a:picLocks noChangeAspect="1"/>
          </p:cNvPicPr>
          <p:nvPr/>
        </p:nvPicPr>
        <p:blipFill>
          <a:blip r:embed="rId2"/>
          <a:stretch>
            <a:fillRect/>
          </a:stretch>
        </p:blipFill>
        <p:spPr>
          <a:xfrm>
            <a:off x="5311098" y="3675739"/>
            <a:ext cx="5604958" cy="1938979"/>
          </a:xfrm>
          <a:prstGeom prst="rect">
            <a:avLst/>
          </a:prstGeom>
        </p:spPr>
      </p:pic>
      <p:sp>
        <p:nvSpPr>
          <p:cNvPr id="9" name="Content Placeholder 8"/>
          <p:cNvSpPr>
            <a:spLocks noGrp="1"/>
          </p:cNvSpPr>
          <p:nvPr>
            <p:ph idx="1"/>
          </p:nvPr>
        </p:nvSpPr>
        <p:spPr>
          <a:xfrm>
            <a:off x="299108" y="1898957"/>
            <a:ext cx="10515600" cy="4351338"/>
          </a:xfrm>
        </p:spPr>
        <p:txBody>
          <a:bodyPr/>
          <a:lstStyle/>
          <a:p>
            <a:r>
              <a:rPr lang="en-US" dirty="0"/>
              <a:t>Digitizer in camera do sampling and quantization.</a:t>
            </a:r>
          </a:p>
          <a:p>
            <a:r>
              <a:rPr lang="en-US" dirty="0"/>
              <a:t>An image have coordinates and intensity (color).</a:t>
            </a:r>
          </a:p>
        </p:txBody>
      </p:sp>
      <p:pic>
        <p:nvPicPr>
          <p:cNvPr id="10" name="Content Placeholder 5"/>
          <p:cNvPicPr>
            <a:picLocks noChangeAspect="1"/>
          </p:cNvPicPr>
          <p:nvPr/>
        </p:nvPicPr>
        <p:blipFill>
          <a:blip r:embed="rId3"/>
          <a:stretch>
            <a:fillRect/>
          </a:stretch>
        </p:blipFill>
        <p:spPr>
          <a:xfrm>
            <a:off x="494875" y="3357293"/>
            <a:ext cx="4714875" cy="2257425"/>
          </a:xfrm>
          <a:prstGeom prst="rect">
            <a:avLst/>
          </a:prstGeom>
        </p:spPr>
      </p:pic>
    </p:spTree>
    <p:extLst>
      <p:ext uri="{BB962C8B-B14F-4D97-AF65-F5344CB8AC3E}">
        <p14:creationId xmlns:p14="http://schemas.microsoft.com/office/powerpoint/2010/main" val="1874408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Sampling and quantization</a:t>
            </a:r>
          </a:p>
        </p:txBody>
      </p:sp>
      <p:pic>
        <p:nvPicPr>
          <p:cNvPr id="5" name="Content Placeholder 4"/>
          <p:cNvPicPr>
            <a:picLocks noGrp="1" noChangeAspect="1"/>
          </p:cNvPicPr>
          <p:nvPr>
            <p:ph idx="1"/>
          </p:nvPr>
        </p:nvPicPr>
        <p:blipFill>
          <a:blip r:embed="rId2"/>
          <a:stretch>
            <a:fillRect/>
          </a:stretch>
        </p:blipFill>
        <p:spPr>
          <a:xfrm>
            <a:off x="682557" y="3989073"/>
            <a:ext cx="10515600" cy="2767642"/>
          </a:xfrm>
          <a:prstGeom prst="rect">
            <a:avLst/>
          </a:prstGeom>
        </p:spPr>
      </p:pic>
      <p:pic>
        <p:nvPicPr>
          <p:cNvPr id="4" name="Picture 3"/>
          <p:cNvPicPr>
            <a:picLocks noChangeAspect="1"/>
          </p:cNvPicPr>
          <p:nvPr/>
        </p:nvPicPr>
        <p:blipFill>
          <a:blip r:embed="rId3"/>
          <a:stretch>
            <a:fillRect/>
          </a:stretch>
        </p:blipFill>
        <p:spPr>
          <a:xfrm>
            <a:off x="1392677" y="1875894"/>
            <a:ext cx="2916677" cy="1927973"/>
          </a:xfrm>
          <a:prstGeom prst="rect">
            <a:avLst/>
          </a:prstGeom>
        </p:spPr>
      </p:pic>
      <p:pic>
        <p:nvPicPr>
          <p:cNvPr id="6" name="Picture 5"/>
          <p:cNvPicPr>
            <a:picLocks noChangeAspect="1"/>
          </p:cNvPicPr>
          <p:nvPr/>
        </p:nvPicPr>
        <p:blipFill>
          <a:blip r:embed="rId4"/>
          <a:stretch>
            <a:fillRect/>
          </a:stretch>
        </p:blipFill>
        <p:spPr>
          <a:xfrm>
            <a:off x="4807593" y="1390595"/>
            <a:ext cx="2935626" cy="2505875"/>
          </a:xfrm>
          <a:prstGeom prst="rect">
            <a:avLst/>
          </a:prstGeom>
        </p:spPr>
      </p:pic>
    </p:spTree>
    <p:extLst>
      <p:ext uri="{BB962C8B-B14F-4D97-AF65-F5344CB8AC3E}">
        <p14:creationId xmlns:p14="http://schemas.microsoft.com/office/powerpoint/2010/main" val="2591624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Sampling and quantization</a:t>
            </a:r>
          </a:p>
        </p:txBody>
      </p:sp>
      <p:sp>
        <p:nvSpPr>
          <p:cNvPr id="3" name="Content Placeholder 2"/>
          <p:cNvSpPr>
            <a:spLocks noGrp="1"/>
          </p:cNvSpPr>
          <p:nvPr>
            <p:ph idx="1"/>
          </p:nvPr>
        </p:nvSpPr>
        <p:spPr/>
        <p:txBody>
          <a:bodyPr/>
          <a:lstStyle/>
          <a:p>
            <a:endParaRPr lang="en-US" dirty="0"/>
          </a:p>
        </p:txBody>
      </p:sp>
      <p:pic>
        <p:nvPicPr>
          <p:cNvPr id="5" name="Picture 4"/>
          <p:cNvPicPr>
            <a:picLocks noChangeAspect="1"/>
          </p:cNvPicPr>
          <p:nvPr/>
        </p:nvPicPr>
        <p:blipFill>
          <a:blip r:embed="rId2"/>
          <a:stretch>
            <a:fillRect/>
          </a:stretch>
        </p:blipFill>
        <p:spPr>
          <a:xfrm>
            <a:off x="916021" y="1825625"/>
            <a:ext cx="8940976" cy="4127703"/>
          </a:xfrm>
          <a:prstGeom prst="rect">
            <a:avLst/>
          </a:prstGeom>
        </p:spPr>
      </p:pic>
    </p:spTree>
    <p:extLst>
      <p:ext uri="{BB962C8B-B14F-4D97-AF65-F5344CB8AC3E}">
        <p14:creationId xmlns:p14="http://schemas.microsoft.com/office/powerpoint/2010/main" val="15569211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SAMPLING AND QUANTIZATION </a:t>
            </a:r>
          </a:p>
        </p:txBody>
      </p:sp>
      <p:sp>
        <p:nvSpPr>
          <p:cNvPr id="3" name="Content Placeholder 2"/>
          <p:cNvSpPr>
            <a:spLocks noGrp="1"/>
          </p:cNvSpPr>
          <p:nvPr>
            <p:ph idx="1"/>
          </p:nvPr>
        </p:nvSpPr>
        <p:spPr/>
        <p:txBody>
          <a:bodyPr/>
          <a:lstStyle/>
          <a:p>
            <a:r>
              <a:rPr lang="en-US" dirty="0"/>
              <a:t>We can capture a picture using the sensors in imaging tools, such as a camera. The sensors produce an image in the form of an analog signal, which is then digitized to produce a digital image.</a:t>
            </a:r>
          </a:p>
          <a:p>
            <a:endParaRPr lang="en-US" dirty="0"/>
          </a:p>
          <a:p>
            <a:r>
              <a:rPr lang="en-US" dirty="0"/>
              <a:t>A digital image is a two-dimensional function f(</a:t>
            </a:r>
            <a:r>
              <a:rPr lang="en-US" dirty="0" err="1"/>
              <a:t>x,y</a:t>
            </a:r>
            <a:r>
              <a:rPr lang="en-US" dirty="0"/>
              <a:t>) where x and y indicate the position in an image. The f(</a:t>
            </a:r>
            <a:r>
              <a:rPr lang="en-US" dirty="0" err="1"/>
              <a:t>x,y</a:t>
            </a:r>
            <a:r>
              <a:rPr lang="en-US" dirty="0"/>
              <a:t>) function holds a discrete value called the intensity value. </a:t>
            </a:r>
          </a:p>
        </p:txBody>
      </p:sp>
    </p:spTree>
    <p:extLst>
      <p:ext uri="{BB962C8B-B14F-4D97-AF65-F5344CB8AC3E}">
        <p14:creationId xmlns:p14="http://schemas.microsoft.com/office/powerpoint/2010/main" val="1462324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SAMPLING AND QUANTIZATION </a:t>
            </a:r>
          </a:p>
        </p:txBody>
      </p:sp>
      <p:sp>
        <p:nvSpPr>
          <p:cNvPr id="3" name="Content Placeholder 2"/>
          <p:cNvSpPr>
            <a:spLocks noGrp="1"/>
          </p:cNvSpPr>
          <p:nvPr>
            <p:ph idx="1"/>
          </p:nvPr>
        </p:nvSpPr>
        <p:spPr/>
        <p:txBody>
          <a:bodyPr/>
          <a:lstStyle/>
          <a:p>
            <a:r>
              <a:rPr lang="en-US" dirty="0"/>
              <a:t>A digital image f(</a:t>
            </a:r>
            <a:r>
              <a:rPr lang="en-US" dirty="0" err="1"/>
              <a:t>x,y</a:t>
            </a:r>
            <a:r>
              <a:rPr lang="en-US" dirty="0"/>
              <a:t>) consists of coordinates x and y. Additionally, it contains the function’s amplitude. Quantization refers to digitizing the amplitudes, while sampling refers to digitizing the coordinate values.</a:t>
            </a:r>
          </a:p>
          <a:p>
            <a:endParaRPr lang="en-US" dirty="0"/>
          </a:p>
          <a:p>
            <a:r>
              <a:rPr lang="en-US" dirty="0"/>
              <a:t>The sensors placed in the image acquisition device capture the projected continuous image. Later, this digitizes to form a digital image suitable for real-time applications. For example, let’s see the difference between a continuous and digital image:</a:t>
            </a:r>
          </a:p>
        </p:txBody>
      </p:sp>
    </p:spTree>
    <p:extLst>
      <p:ext uri="{BB962C8B-B14F-4D97-AF65-F5344CB8AC3E}">
        <p14:creationId xmlns:p14="http://schemas.microsoft.com/office/powerpoint/2010/main" val="41592000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SAMPLING AND QUANTIZATION </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30279" y="1825625"/>
            <a:ext cx="6994521" cy="4294311"/>
          </a:xfrm>
          <a:prstGeom prst="rect">
            <a:avLst/>
          </a:prstGeom>
        </p:spPr>
      </p:pic>
    </p:spTree>
    <p:extLst>
      <p:ext uri="{BB962C8B-B14F-4D97-AF65-F5344CB8AC3E}">
        <p14:creationId xmlns:p14="http://schemas.microsoft.com/office/powerpoint/2010/main" val="42075176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3"/>
          <p:cNvSpPr txBox="1">
            <a:spLocks noGrp="1"/>
          </p:cNvSpPr>
          <p:nvPr>
            <p:ph type="title"/>
          </p:nvPr>
        </p:nvSpPr>
        <p:spPr>
          <a:xfrm>
            <a:off x="1981200" y="274637"/>
            <a:ext cx="8229600" cy="114300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4400"/>
            </a:pPr>
            <a:r>
              <a:rPr lang="en-US" dirty="0"/>
              <a:t>SAMPLING AND QUANTIZATION </a:t>
            </a:r>
            <a:endParaRPr dirty="0"/>
          </a:p>
        </p:txBody>
      </p:sp>
      <p:sp>
        <p:nvSpPr>
          <p:cNvPr id="156" name="Google Shape;156;p23"/>
          <p:cNvSpPr txBox="1">
            <a:spLocks noGrp="1"/>
          </p:cNvSpPr>
          <p:nvPr>
            <p:ph type="body" idx="1"/>
          </p:nvPr>
        </p:nvSpPr>
        <p:spPr>
          <a:xfrm>
            <a:off x="1981200" y="1600200"/>
            <a:ext cx="8229600" cy="4525962"/>
          </a:xfrm>
          <a:prstGeom prst="rect">
            <a:avLst/>
          </a:prstGeom>
          <a:noFill/>
          <a:ln>
            <a:noFill/>
          </a:ln>
        </p:spPr>
        <p:txBody>
          <a:bodyPr spcFirstLastPara="1" vert="horz" wrap="square" lIns="91425" tIns="45700" rIns="91425" bIns="45700" rtlCol="0" anchor="t" anchorCtr="0">
            <a:noAutofit/>
          </a:bodyPr>
          <a:lstStyle/>
          <a:p>
            <a:pPr marL="0" indent="0">
              <a:lnSpc>
                <a:spcPct val="100000"/>
              </a:lnSpc>
              <a:spcBef>
                <a:spcPts val="0"/>
              </a:spcBef>
              <a:buClr>
                <a:schemeClr val="dk1"/>
              </a:buClr>
              <a:buSzPts val="3200"/>
              <a:buNone/>
            </a:pPr>
            <a:r>
              <a:rPr lang="en-US" sz="3200" dirty="0">
                <a:solidFill>
                  <a:schemeClr val="dk1"/>
                </a:solidFill>
                <a:latin typeface="Arial"/>
                <a:ea typeface="Arial"/>
                <a:cs typeface="Arial"/>
                <a:sym typeface="Arial"/>
              </a:rPr>
              <a:t>Pixel values typically represent gray levels, colors, heights, </a:t>
            </a:r>
            <a:r>
              <a:rPr lang="en-US" sz="3200" dirty="0" err="1">
                <a:solidFill>
                  <a:schemeClr val="dk1"/>
                </a:solidFill>
                <a:latin typeface="Arial"/>
                <a:ea typeface="Arial"/>
                <a:cs typeface="Arial"/>
                <a:sym typeface="Arial"/>
              </a:rPr>
              <a:t>etc</a:t>
            </a:r>
            <a:endParaRPr dirty="0"/>
          </a:p>
          <a:p>
            <a:pPr marL="0" indent="0">
              <a:lnSpc>
                <a:spcPct val="100000"/>
              </a:lnSpc>
              <a:spcBef>
                <a:spcPts val="640"/>
              </a:spcBef>
              <a:buClr>
                <a:schemeClr val="dk1"/>
              </a:buClr>
              <a:buSzPts val="3200"/>
              <a:buNone/>
            </a:pPr>
            <a:r>
              <a:rPr lang="en-US" sz="3200" b="1" dirty="0">
                <a:solidFill>
                  <a:schemeClr val="dk1"/>
                </a:solidFill>
                <a:latin typeface="Arial"/>
                <a:ea typeface="Arial"/>
                <a:cs typeface="Arial"/>
                <a:sym typeface="Arial"/>
              </a:rPr>
              <a:t>Remember</a:t>
            </a:r>
            <a:r>
              <a:rPr lang="en-US" sz="3200" dirty="0">
                <a:solidFill>
                  <a:schemeClr val="dk1"/>
                </a:solidFill>
                <a:latin typeface="Arial"/>
                <a:ea typeface="Arial"/>
                <a:cs typeface="Arial"/>
                <a:sym typeface="Arial"/>
              </a:rPr>
              <a:t> </a:t>
            </a:r>
            <a:r>
              <a:rPr lang="en-US" sz="3200" i="1" dirty="0">
                <a:solidFill>
                  <a:schemeClr val="dk1"/>
                </a:solidFill>
                <a:latin typeface="Arial"/>
                <a:ea typeface="Arial"/>
                <a:cs typeface="Arial"/>
                <a:sym typeface="Arial"/>
              </a:rPr>
              <a:t>digitization</a:t>
            </a:r>
            <a:r>
              <a:rPr lang="en-US" sz="3200" dirty="0">
                <a:solidFill>
                  <a:schemeClr val="dk1"/>
                </a:solidFill>
                <a:latin typeface="Arial"/>
                <a:ea typeface="Arial"/>
                <a:cs typeface="Arial"/>
                <a:sym typeface="Arial"/>
              </a:rPr>
              <a:t> implies that a digital image is an </a:t>
            </a:r>
            <a:r>
              <a:rPr lang="en-US" sz="3200" i="1" dirty="0">
                <a:solidFill>
                  <a:schemeClr val="dk1"/>
                </a:solidFill>
                <a:latin typeface="Arial"/>
                <a:ea typeface="Arial"/>
                <a:cs typeface="Arial"/>
                <a:sym typeface="Arial"/>
              </a:rPr>
              <a:t>approximation</a:t>
            </a:r>
            <a:r>
              <a:rPr lang="en-US" sz="3200" dirty="0">
                <a:solidFill>
                  <a:schemeClr val="dk1"/>
                </a:solidFill>
                <a:latin typeface="Arial"/>
                <a:ea typeface="Arial"/>
                <a:cs typeface="Arial"/>
                <a:sym typeface="Arial"/>
              </a:rPr>
              <a:t> of a real scene</a:t>
            </a:r>
            <a:endParaRPr dirty="0"/>
          </a:p>
        </p:txBody>
      </p:sp>
      <p:pic>
        <p:nvPicPr>
          <p:cNvPr id="157" name="Google Shape;157;p23"/>
          <p:cNvPicPr preferRelativeResize="0"/>
          <p:nvPr/>
        </p:nvPicPr>
        <p:blipFill rotWithShape="1">
          <a:blip r:embed="rId3">
            <a:alphaModFix/>
          </a:blip>
          <a:srcRect b="19896"/>
          <a:stretch/>
        </p:blipFill>
        <p:spPr>
          <a:xfrm>
            <a:off x="1809751" y="3881437"/>
            <a:ext cx="3940175" cy="2266950"/>
          </a:xfrm>
          <a:prstGeom prst="rect">
            <a:avLst/>
          </a:prstGeom>
          <a:noFill/>
          <a:ln>
            <a:noFill/>
          </a:ln>
        </p:spPr>
      </p:pic>
      <p:grpSp>
        <p:nvGrpSpPr>
          <p:cNvPr id="158" name="Google Shape;158;p23"/>
          <p:cNvGrpSpPr/>
          <p:nvPr/>
        </p:nvGrpSpPr>
        <p:grpSpPr>
          <a:xfrm>
            <a:off x="5819775" y="3860801"/>
            <a:ext cx="4557712" cy="2308225"/>
            <a:chOff x="1464" y="2747"/>
            <a:chExt cx="2871" cy="1454"/>
          </a:xfrm>
        </p:grpSpPr>
        <p:pic>
          <p:nvPicPr>
            <p:cNvPr id="159" name="Google Shape;159;p23"/>
            <p:cNvPicPr preferRelativeResize="0"/>
            <p:nvPr/>
          </p:nvPicPr>
          <p:blipFill rotWithShape="1">
            <a:blip r:embed="rId4">
              <a:alphaModFix/>
            </a:blip>
            <a:srcRect/>
            <a:stretch/>
          </p:blipFill>
          <p:spPr>
            <a:xfrm>
              <a:off x="1464" y="2747"/>
              <a:ext cx="2871" cy="1454"/>
            </a:xfrm>
            <a:prstGeom prst="rect">
              <a:avLst/>
            </a:prstGeom>
            <a:noFill/>
            <a:ln>
              <a:noFill/>
            </a:ln>
          </p:spPr>
        </p:pic>
        <p:sp>
          <p:nvSpPr>
            <p:cNvPr id="160" name="Google Shape;160;p23"/>
            <p:cNvSpPr txBox="1"/>
            <p:nvPr/>
          </p:nvSpPr>
          <p:spPr>
            <a:xfrm>
              <a:off x="2225" y="3153"/>
              <a:ext cx="128" cy="122"/>
            </a:xfrm>
            <a:prstGeom prst="rect">
              <a:avLst/>
            </a:prstGeom>
            <a:noFill/>
            <a:ln w="127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endParaRPr>
                <a:solidFill>
                  <a:schemeClr val="dk1"/>
                </a:solidFill>
                <a:latin typeface="Arial"/>
                <a:ea typeface="Arial"/>
                <a:cs typeface="Arial"/>
                <a:sym typeface="Arial"/>
              </a:endParaRPr>
            </a:p>
          </p:txBody>
        </p:sp>
        <p:sp>
          <p:nvSpPr>
            <p:cNvPr id="161" name="Google Shape;161;p23"/>
            <p:cNvSpPr txBox="1"/>
            <p:nvPr/>
          </p:nvSpPr>
          <p:spPr>
            <a:xfrm>
              <a:off x="2840" y="2773"/>
              <a:ext cx="1460" cy="1402"/>
            </a:xfrm>
            <a:prstGeom prst="rect">
              <a:avLst/>
            </a:prstGeom>
            <a:noFill/>
            <a:ln w="127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endParaRPr>
                <a:solidFill>
                  <a:schemeClr val="dk1"/>
                </a:solidFill>
                <a:latin typeface="Arial"/>
                <a:ea typeface="Arial"/>
                <a:cs typeface="Arial"/>
                <a:sym typeface="Arial"/>
              </a:endParaRPr>
            </a:p>
          </p:txBody>
        </p:sp>
        <p:cxnSp>
          <p:nvCxnSpPr>
            <p:cNvPr id="162" name="Google Shape;162;p23"/>
            <p:cNvCxnSpPr/>
            <p:nvPr/>
          </p:nvCxnSpPr>
          <p:spPr>
            <a:xfrm rot="10800000" flipH="1">
              <a:off x="2348" y="3108"/>
              <a:ext cx="484" cy="104"/>
            </a:xfrm>
            <a:prstGeom prst="straightConnector1">
              <a:avLst/>
            </a:prstGeom>
            <a:noFill/>
            <a:ln w="19050" cap="flat" cmpd="sng">
              <a:solidFill>
                <a:srgbClr val="FF0000"/>
              </a:solidFill>
              <a:prstDash val="solid"/>
              <a:miter lim="800000"/>
              <a:headEnd type="none" w="med" len="med"/>
              <a:tailEnd type="triangle" w="med" len="med"/>
            </a:ln>
          </p:spPr>
        </p:cxnSp>
        <p:sp>
          <p:nvSpPr>
            <p:cNvPr id="163" name="Google Shape;163;p23"/>
            <p:cNvSpPr txBox="1"/>
            <p:nvPr/>
          </p:nvSpPr>
          <p:spPr>
            <a:xfrm>
              <a:off x="3225" y="3137"/>
              <a:ext cx="56" cy="57"/>
            </a:xfrm>
            <a:prstGeom prst="rect">
              <a:avLst/>
            </a:prstGeom>
            <a:noFill/>
            <a:ln w="127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endParaRPr>
                <a:solidFill>
                  <a:schemeClr val="dk1"/>
                </a:solidFill>
                <a:latin typeface="Arial"/>
                <a:ea typeface="Arial"/>
                <a:cs typeface="Arial"/>
                <a:sym typeface="Arial"/>
              </a:endParaRPr>
            </a:p>
          </p:txBody>
        </p:sp>
        <p:sp>
          <p:nvSpPr>
            <p:cNvPr id="164" name="Google Shape;164;p23"/>
            <p:cNvSpPr txBox="1"/>
            <p:nvPr/>
          </p:nvSpPr>
          <p:spPr>
            <a:xfrm>
              <a:off x="3414" y="2965"/>
              <a:ext cx="347" cy="154"/>
            </a:xfrm>
            <a:prstGeom prst="rect">
              <a:avLst/>
            </a:prstGeom>
            <a:noFill/>
            <a:ln>
              <a:noFill/>
            </a:ln>
          </p:spPr>
          <p:txBody>
            <a:bodyPr spcFirstLastPara="1" wrap="square" lIns="91425" tIns="45700" rIns="91425" bIns="45700" anchor="t" anchorCtr="0">
              <a:spAutoFit/>
            </a:bodyPr>
            <a:lstStyle/>
            <a:p>
              <a:pPr>
                <a:buClr>
                  <a:srgbClr val="CC0000"/>
                </a:buClr>
                <a:buSzPts val="1000"/>
              </a:pPr>
              <a:r>
                <a:rPr lang="en-US" sz="1000">
                  <a:solidFill>
                    <a:srgbClr val="CC0000"/>
                  </a:solidFill>
                  <a:latin typeface="Arial"/>
                  <a:ea typeface="Arial"/>
                  <a:cs typeface="Arial"/>
                  <a:sym typeface="Arial"/>
                </a:rPr>
                <a:t>1 pixel</a:t>
              </a:r>
              <a:endParaRPr/>
            </a:p>
          </p:txBody>
        </p:sp>
        <p:cxnSp>
          <p:nvCxnSpPr>
            <p:cNvPr id="165" name="Google Shape;165;p23"/>
            <p:cNvCxnSpPr/>
            <p:nvPr/>
          </p:nvCxnSpPr>
          <p:spPr>
            <a:xfrm flipH="1">
              <a:off x="3296" y="3052"/>
              <a:ext cx="168" cy="92"/>
            </a:xfrm>
            <a:prstGeom prst="straightConnector1">
              <a:avLst/>
            </a:prstGeom>
            <a:noFill/>
            <a:ln w="19050" cap="flat" cmpd="sng">
              <a:solidFill>
                <a:srgbClr val="FF0000"/>
              </a:solidFill>
              <a:prstDash val="solid"/>
              <a:miter lim="800000"/>
              <a:headEnd type="none" w="med" len="med"/>
              <a:tailEnd type="triangle" w="med" len="med"/>
            </a:ln>
          </p:spPr>
        </p:cxnSp>
      </p:grpSp>
    </p:spTree>
    <p:extLst>
      <p:ext uri="{BB962C8B-B14F-4D97-AF65-F5344CB8AC3E}">
        <p14:creationId xmlns:p14="http://schemas.microsoft.com/office/powerpoint/2010/main" val="12195826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5"/>
          <p:cNvSpPr txBox="1">
            <a:spLocks noGrp="1"/>
          </p:cNvSpPr>
          <p:nvPr>
            <p:ph type="title"/>
          </p:nvPr>
        </p:nvSpPr>
        <p:spPr>
          <a:xfrm>
            <a:off x="2190750" y="1"/>
            <a:ext cx="8096250" cy="490537"/>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b="1" i="1" dirty="0">
                <a:solidFill>
                  <a:schemeClr val="dk2"/>
                </a:solidFill>
                <a:latin typeface="Arial"/>
                <a:ea typeface="Arial"/>
                <a:cs typeface="Arial"/>
                <a:sym typeface="Arial"/>
              </a:rPr>
              <a:t>Digital image Representation – Revised</a:t>
            </a:r>
            <a:r>
              <a:rPr lang="en-US" sz="2800" b="1" dirty="0">
                <a:solidFill>
                  <a:schemeClr val="dk2"/>
                </a:solidFill>
                <a:latin typeface="Arial"/>
                <a:ea typeface="Arial"/>
                <a:cs typeface="Arial"/>
                <a:sym typeface="Arial"/>
              </a:rPr>
              <a:t> </a:t>
            </a:r>
            <a:endParaRPr dirty="0"/>
          </a:p>
        </p:txBody>
      </p:sp>
      <p:sp>
        <p:nvSpPr>
          <p:cNvPr id="177" name="Google Shape;177;p25"/>
          <p:cNvSpPr txBox="1">
            <a:spLocks noGrp="1"/>
          </p:cNvSpPr>
          <p:nvPr>
            <p:ph type="body" idx="1"/>
          </p:nvPr>
        </p:nvSpPr>
        <p:spPr>
          <a:xfrm>
            <a:off x="2133600" y="609600"/>
            <a:ext cx="8012112" cy="5638800"/>
          </a:xfrm>
          <a:prstGeom prst="rect">
            <a:avLst/>
          </a:prstGeom>
          <a:noFill/>
          <a:ln>
            <a:noFill/>
          </a:ln>
        </p:spPr>
        <p:txBody>
          <a:bodyPr spcFirstLastPara="1" vert="horz" wrap="square" lIns="91425" tIns="45700" rIns="91425" bIns="45700" rtlCol="0" anchor="t" anchorCtr="0">
            <a:noAutofit/>
          </a:bodyPr>
          <a:lstStyle/>
          <a:p>
            <a:pPr marL="342900" indent="-342900">
              <a:lnSpc>
                <a:spcPct val="105000"/>
              </a:lnSpc>
              <a:spcBef>
                <a:spcPts val="0"/>
              </a:spcBef>
              <a:buClr>
                <a:schemeClr val="dk1"/>
              </a:buClr>
              <a:buSzPts val="2000"/>
              <a:buNone/>
            </a:pPr>
            <a:r>
              <a:rPr lang="en-US" sz="2000" dirty="0">
                <a:solidFill>
                  <a:schemeClr val="dk1"/>
                </a:solidFill>
                <a:latin typeface="Arial"/>
                <a:ea typeface="Arial"/>
                <a:cs typeface="Arial"/>
                <a:sym typeface="Arial"/>
              </a:rPr>
              <a:t>A </a:t>
            </a:r>
            <a:r>
              <a:rPr lang="en-US" sz="2000" dirty="0">
                <a:solidFill>
                  <a:srgbClr val="1717F9"/>
                </a:solidFill>
                <a:latin typeface="Arial"/>
                <a:ea typeface="Arial"/>
                <a:cs typeface="Arial"/>
                <a:sym typeface="Arial"/>
              </a:rPr>
              <a:t>monochrome</a:t>
            </a:r>
            <a:r>
              <a:rPr lang="en-US" sz="2000" dirty="0">
                <a:solidFill>
                  <a:schemeClr val="dk1"/>
                </a:solidFill>
                <a:latin typeface="Arial"/>
                <a:ea typeface="Arial"/>
                <a:cs typeface="Arial"/>
                <a:sym typeface="Arial"/>
              </a:rPr>
              <a:t> digital image is a 2-dimensional light intensity function f (</a:t>
            </a:r>
            <a:r>
              <a:rPr lang="en-US" sz="2000" dirty="0" err="1">
                <a:solidFill>
                  <a:schemeClr val="dk1"/>
                </a:solidFill>
                <a:latin typeface="Arial"/>
                <a:ea typeface="Arial"/>
                <a:cs typeface="Arial"/>
                <a:sym typeface="Arial"/>
              </a:rPr>
              <a:t>x,y</a:t>
            </a:r>
            <a:r>
              <a:rPr lang="en-US" sz="2000" dirty="0">
                <a:solidFill>
                  <a:schemeClr val="dk1"/>
                </a:solidFill>
                <a:latin typeface="Arial"/>
                <a:ea typeface="Arial"/>
                <a:cs typeface="Arial"/>
                <a:sym typeface="Arial"/>
              </a:rPr>
              <a:t>) whose independent variables (</a:t>
            </a:r>
            <a:r>
              <a:rPr lang="en-US" sz="2000" dirty="0" err="1">
                <a:solidFill>
                  <a:schemeClr val="dk1"/>
                </a:solidFill>
                <a:latin typeface="Arial"/>
                <a:ea typeface="Arial"/>
                <a:cs typeface="Arial"/>
                <a:sym typeface="Arial"/>
              </a:rPr>
              <a:t>x,y</a:t>
            </a:r>
            <a:r>
              <a:rPr lang="en-US" sz="2000" dirty="0">
                <a:solidFill>
                  <a:schemeClr val="dk1"/>
                </a:solidFill>
                <a:latin typeface="Arial"/>
                <a:ea typeface="Arial"/>
                <a:cs typeface="Arial"/>
                <a:sym typeface="Arial"/>
              </a:rPr>
              <a:t>) are digitized through spatial sampling, and whose intensity values are quantized by a finite uniformly spread </a:t>
            </a:r>
            <a:r>
              <a:rPr lang="en-US" sz="2000" dirty="0">
                <a:solidFill>
                  <a:srgbClr val="1717F9"/>
                </a:solidFill>
                <a:latin typeface="Arial"/>
                <a:ea typeface="Arial"/>
                <a:cs typeface="Arial"/>
                <a:sym typeface="Arial"/>
              </a:rPr>
              <a:t>grey-levels</a:t>
            </a:r>
            <a:r>
              <a:rPr lang="en-US" sz="2000" dirty="0">
                <a:solidFill>
                  <a:schemeClr val="dk1"/>
                </a:solidFill>
                <a:latin typeface="Arial"/>
                <a:ea typeface="Arial"/>
                <a:cs typeface="Arial"/>
                <a:sym typeface="Arial"/>
              </a:rPr>
              <a:t>.  i.e. an image f can be represented as a 2-dimensional array:</a:t>
            </a:r>
            <a:endParaRPr dirty="0"/>
          </a:p>
          <a:p>
            <a:pPr marL="342900" indent="-342900">
              <a:lnSpc>
                <a:spcPct val="100000"/>
              </a:lnSpc>
              <a:spcBef>
                <a:spcPts val="900"/>
              </a:spcBef>
              <a:buClr>
                <a:schemeClr val="dk1"/>
              </a:buClr>
              <a:buSzPts val="2000"/>
              <a:buNone/>
            </a:pPr>
            <a:r>
              <a:rPr lang="en-US" sz="2000" dirty="0">
                <a:solidFill>
                  <a:schemeClr val="dk1"/>
                </a:solidFill>
                <a:latin typeface="Arial"/>
                <a:ea typeface="Arial"/>
                <a:cs typeface="Arial"/>
                <a:sym typeface="Arial"/>
              </a:rPr>
              <a:t>			</a:t>
            </a:r>
            <a:r>
              <a:rPr lang="en-US" sz="1600" dirty="0">
                <a:solidFill>
                  <a:schemeClr val="dk1"/>
                </a:solidFill>
                <a:latin typeface="Arial"/>
                <a:ea typeface="Arial"/>
                <a:cs typeface="Arial"/>
                <a:sym typeface="Arial"/>
              </a:rPr>
              <a:t>f(1,1)	f(1,2) 	f(1,3)	   …	f(1,n)</a:t>
            </a:r>
            <a:endParaRPr dirty="0"/>
          </a:p>
          <a:p>
            <a:pPr marL="342900" indent="-342900">
              <a:lnSpc>
                <a:spcPct val="105000"/>
              </a:lnSpc>
              <a:spcBef>
                <a:spcPts val="480"/>
              </a:spcBef>
              <a:buClr>
                <a:schemeClr val="dk1"/>
              </a:buClr>
              <a:buSzPts val="1600"/>
              <a:buNone/>
            </a:pPr>
            <a:r>
              <a:rPr lang="en-US" sz="1600" dirty="0">
                <a:solidFill>
                  <a:schemeClr val="dk1"/>
                </a:solidFill>
                <a:latin typeface="Arial"/>
                <a:ea typeface="Arial"/>
                <a:cs typeface="Arial"/>
                <a:sym typeface="Arial"/>
              </a:rPr>
              <a:t>			f(2,1)	f(2,2) 	f(2,3)	   …	f(2,n)</a:t>
            </a:r>
            <a:endParaRPr dirty="0"/>
          </a:p>
          <a:p>
            <a:pPr marL="342900" indent="-342900">
              <a:lnSpc>
                <a:spcPct val="105000"/>
              </a:lnSpc>
              <a:spcBef>
                <a:spcPts val="600"/>
              </a:spcBef>
              <a:buClr>
                <a:schemeClr val="dk1"/>
              </a:buClr>
              <a:buSzPts val="1600"/>
              <a:buNone/>
            </a:pPr>
            <a:r>
              <a:rPr lang="en-US" sz="1600" dirty="0">
                <a:solidFill>
                  <a:schemeClr val="dk1"/>
                </a:solidFill>
                <a:latin typeface="Arial"/>
                <a:ea typeface="Arial"/>
                <a:cs typeface="Arial"/>
                <a:sym typeface="Arial"/>
              </a:rPr>
              <a:t>		     </a:t>
            </a:r>
            <a:r>
              <a:rPr lang="en-US" sz="2000" b="1" i="1" dirty="0">
                <a:solidFill>
                  <a:schemeClr val="dk1"/>
                </a:solidFill>
                <a:latin typeface="Times New Roman"/>
                <a:ea typeface="Times New Roman"/>
                <a:cs typeface="Times New Roman"/>
                <a:sym typeface="Times New Roman"/>
              </a:rPr>
              <a:t>f =</a:t>
            </a:r>
            <a:r>
              <a:rPr lang="en-US" sz="1600" dirty="0">
                <a:solidFill>
                  <a:schemeClr val="dk1"/>
                </a:solidFill>
                <a:latin typeface="Arial"/>
                <a:ea typeface="Arial"/>
                <a:cs typeface="Arial"/>
                <a:sym typeface="Arial"/>
              </a:rPr>
              <a:t> 	f(3,1)	f(3,2) 	f(3,3)	   …	f(3,n)</a:t>
            </a:r>
            <a:endParaRPr dirty="0"/>
          </a:p>
          <a:p>
            <a:pPr marL="342900" indent="-342900">
              <a:lnSpc>
                <a:spcPct val="105000"/>
              </a:lnSpc>
              <a:spcBef>
                <a:spcPts val="480"/>
              </a:spcBef>
              <a:buClr>
                <a:schemeClr val="dk1"/>
              </a:buClr>
              <a:buSzPts val="1600"/>
              <a:buNone/>
            </a:pPr>
            <a:r>
              <a:rPr lang="en-US" sz="1600" dirty="0">
                <a:solidFill>
                  <a:schemeClr val="dk1"/>
                </a:solidFill>
                <a:latin typeface="Arial"/>
                <a:ea typeface="Arial"/>
                <a:cs typeface="Arial"/>
                <a:sym typeface="Arial"/>
              </a:rPr>
              <a:t>			    :	    :	    :	    :	    :</a:t>
            </a:r>
            <a:endParaRPr dirty="0"/>
          </a:p>
          <a:p>
            <a:pPr marL="342900" indent="-342900">
              <a:lnSpc>
                <a:spcPct val="100000"/>
              </a:lnSpc>
              <a:spcBef>
                <a:spcPts val="0"/>
              </a:spcBef>
              <a:buClr>
                <a:schemeClr val="dk1"/>
              </a:buClr>
              <a:buSzPts val="1600"/>
              <a:buNone/>
            </a:pPr>
            <a:r>
              <a:rPr lang="en-US" sz="1600" dirty="0">
                <a:solidFill>
                  <a:schemeClr val="dk1"/>
                </a:solidFill>
                <a:latin typeface="Arial"/>
                <a:ea typeface="Arial"/>
                <a:cs typeface="Arial"/>
                <a:sym typeface="Arial"/>
              </a:rPr>
              <a:t>			    :	    :	    :	    :	    : </a:t>
            </a:r>
            <a:endParaRPr dirty="0"/>
          </a:p>
          <a:p>
            <a:pPr marL="342900" indent="-342900">
              <a:lnSpc>
                <a:spcPct val="105000"/>
              </a:lnSpc>
              <a:spcBef>
                <a:spcPts val="480"/>
              </a:spcBef>
              <a:buClr>
                <a:schemeClr val="dk1"/>
              </a:buClr>
              <a:buSzPts val="1600"/>
              <a:buNone/>
            </a:pPr>
            <a:r>
              <a:rPr lang="en-US" sz="1600" dirty="0">
                <a:solidFill>
                  <a:schemeClr val="dk1"/>
                </a:solidFill>
                <a:latin typeface="Arial"/>
                <a:ea typeface="Arial"/>
                <a:cs typeface="Arial"/>
                <a:sym typeface="Arial"/>
              </a:rPr>
              <a:t>			 f(m,1)	f(m,2) 	f(m,3)	   …	f(</a:t>
            </a:r>
            <a:r>
              <a:rPr lang="en-US" sz="1600" dirty="0" err="1">
                <a:solidFill>
                  <a:schemeClr val="dk1"/>
                </a:solidFill>
                <a:latin typeface="Arial"/>
                <a:ea typeface="Arial"/>
                <a:cs typeface="Arial"/>
                <a:sym typeface="Arial"/>
              </a:rPr>
              <a:t>m,n</a:t>
            </a:r>
            <a:r>
              <a:rPr lang="en-US" sz="1600" dirty="0">
                <a:solidFill>
                  <a:schemeClr val="dk1"/>
                </a:solidFill>
                <a:latin typeface="Arial"/>
                <a:ea typeface="Arial"/>
                <a:cs typeface="Arial"/>
                <a:sym typeface="Arial"/>
              </a:rPr>
              <a:t>)		</a:t>
            </a:r>
            <a:endParaRPr dirty="0"/>
          </a:p>
          <a:p>
            <a:pPr marL="342900" indent="-342900">
              <a:lnSpc>
                <a:spcPct val="105000"/>
              </a:lnSpc>
              <a:spcBef>
                <a:spcPts val="240"/>
              </a:spcBef>
              <a:buClr>
                <a:schemeClr val="dk1"/>
              </a:buClr>
              <a:buSzPts val="800"/>
              <a:buNone/>
            </a:pPr>
            <a:r>
              <a:rPr lang="en-US" sz="800" dirty="0">
                <a:solidFill>
                  <a:schemeClr val="dk1"/>
                </a:solidFill>
                <a:latin typeface="Arial"/>
                <a:ea typeface="Arial"/>
                <a:cs typeface="Arial"/>
                <a:sym typeface="Arial"/>
              </a:rPr>
              <a:t>	</a:t>
            </a:r>
            <a:endParaRPr dirty="0"/>
          </a:p>
          <a:p>
            <a:pPr marL="342900" indent="-342900">
              <a:lnSpc>
                <a:spcPct val="105000"/>
              </a:lnSpc>
              <a:spcBef>
                <a:spcPts val="600"/>
              </a:spcBef>
              <a:buClr>
                <a:schemeClr val="dk1"/>
              </a:buClr>
              <a:buSzPts val="2000"/>
              <a:buNone/>
            </a:pPr>
            <a:r>
              <a:rPr lang="en-US" sz="2000" dirty="0">
                <a:solidFill>
                  <a:schemeClr val="dk1"/>
                </a:solidFill>
                <a:latin typeface="Arial"/>
                <a:ea typeface="Arial"/>
                <a:cs typeface="Arial"/>
                <a:sym typeface="Arial"/>
              </a:rPr>
              <a:t>Usually, m=n and the number of gray levels are g=2</a:t>
            </a:r>
            <a:r>
              <a:rPr lang="en-US" sz="2000" baseline="30000" dirty="0">
                <a:solidFill>
                  <a:schemeClr val="dk1"/>
                </a:solidFill>
                <a:latin typeface="Arial"/>
                <a:ea typeface="Arial"/>
                <a:cs typeface="Arial"/>
                <a:sym typeface="Arial"/>
              </a:rPr>
              <a:t>k </a:t>
            </a:r>
            <a:r>
              <a:rPr lang="en-US" sz="2000" dirty="0">
                <a:solidFill>
                  <a:schemeClr val="dk1"/>
                </a:solidFill>
                <a:latin typeface="Arial"/>
                <a:ea typeface="Arial"/>
                <a:cs typeface="Arial"/>
                <a:sym typeface="Arial"/>
              </a:rPr>
              <a:t>for some k. The spatial resolution is </a:t>
            </a:r>
            <a:r>
              <a:rPr lang="en-US" sz="2000" dirty="0" err="1">
                <a:solidFill>
                  <a:schemeClr val="dk1"/>
                </a:solidFill>
                <a:latin typeface="Arial"/>
                <a:ea typeface="Arial"/>
                <a:cs typeface="Arial"/>
                <a:sym typeface="Arial"/>
              </a:rPr>
              <a:t>mn</a:t>
            </a:r>
            <a:r>
              <a:rPr lang="en-US" sz="2000" dirty="0">
                <a:solidFill>
                  <a:schemeClr val="dk1"/>
                </a:solidFill>
                <a:latin typeface="Arial"/>
                <a:ea typeface="Arial"/>
                <a:cs typeface="Arial"/>
                <a:sym typeface="Arial"/>
              </a:rPr>
              <a:t> and g is the grey level resolution.</a:t>
            </a:r>
            <a:endParaRPr dirty="0"/>
          </a:p>
          <a:p>
            <a:pPr marL="342900" indent="-342900">
              <a:lnSpc>
                <a:spcPct val="105000"/>
              </a:lnSpc>
              <a:spcBef>
                <a:spcPts val="600"/>
              </a:spcBef>
              <a:buClr>
                <a:srgbClr val="1717F9"/>
              </a:buClr>
              <a:buSzPts val="2000"/>
              <a:buNone/>
            </a:pPr>
            <a:r>
              <a:rPr lang="en-US" sz="2000" dirty="0">
                <a:solidFill>
                  <a:srgbClr val="1717F9"/>
                </a:solidFill>
                <a:latin typeface="Arial"/>
                <a:ea typeface="Arial"/>
                <a:cs typeface="Arial"/>
                <a:sym typeface="Arial"/>
              </a:rPr>
              <a:t>RGB-based color images</a:t>
            </a:r>
            <a:r>
              <a:rPr lang="en-US" sz="2000" dirty="0">
                <a:solidFill>
                  <a:schemeClr val="dk1"/>
                </a:solidFill>
                <a:latin typeface="Arial"/>
                <a:ea typeface="Arial"/>
                <a:cs typeface="Arial"/>
                <a:sym typeface="Arial"/>
              </a:rPr>
              <a:t> are represented similarly except that </a:t>
            </a:r>
            <a:r>
              <a:rPr lang="en-US" sz="2000" i="1" dirty="0">
                <a:solidFill>
                  <a:schemeClr val="dk1"/>
                </a:solidFill>
                <a:latin typeface="Arial"/>
                <a:ea typeface="Arial"/>
                <a:cs typeface="Arial"/>
                <a:sym typeface="Arial"/>
              </a:rPr>
              <a:t>f</a:t>
            </a:r>
            <a:r>
              <a:rPr lang="en-US" sz="2000" dirty="0">
                <a:solidFill>
                  <a:schemeClr val="dk1"/>
                </a:solidFill>
                <a:latin typeface="Arial"/>
                <a:ea typeface="Arial"/>
                <a:cs typeface="Arial"/>
                <a:sym typeface="Arial"/>
              </a:rPr>
              <a:t>(</a:t>
            </a:r>
            <a:r>
              <a:rPr lang="en-US" sz="2000" dirty="0" err="1">
                <a:solidFill>
                  <a:schemeClr val="dk1"/>
                </a:solidFill>
                <a:latin typeface="Arial"/>
                <a:ea typeface="Arial"/>
                <a:cs typeface="Arial"/>
                <a:sym typeface="Arial"/>
              </a:rPr>
              <a:t>i,j</a:t>
            </a:r>
            <a:r>
              <a:rPr lang="en-US" sz="2000" dirty="0">
                <a:solidFill>
                  <a:schemeClr val="dk1"/>
                </a:solidFill>
                <a:latin typeface="Arial"/>
                <a:ea typeface="Arial"/>
                <a:cs typeface="Arial"/>
                <a:sym typeface="Arial"/>
              </a:rPr>
              <a:t>) is a 3D vector representing intensity of the three primary colors at the (</a:t>
            </a:r>
            <a:r>
              <a:rPr lang="en-US" sz="2000" dirty="0" err="1">
                <a:solidFill>
                  <a:schemeClr val="dk1"/>
                </a:solidFill>
                <a:latin typeface="Arial"/>
                <a:ea typeface="Arial"/>
                <a:cs typeface="Arial"/>
                <a:sym typeface="Arial"/>
              </a:rPr>
              <a:t>i,j</a:t>
            </a:r>
            <a:r>
              <a:rPr lang="en-US" sz="2000" dirty="0">
                <a:solidFill>
                  <a:schemeClr val="dk1"/>
                </a:solidFill>
                <a:latin typeface="Arial"/>
                <a:ea typeface="Arial"/>
                <a:cs typeface="Arial"/>
                <a:sym typeface="Arial"/>
              </a:rPr>
              <a:t>) pixel position,  </a:t>
            </a:r>
            <a:endParaRPr dirty="0"/>
          </a:p>
        </p:txBody>
      </p:sp>
      <p:sp>
        <p:nvSpPr>
          <p:cNvPr id="178" name="Google Shape;178;p25"/>
          <p:cNvSpPr/>
          <p:nvPr/>
        </p:nvSpPr>
        <p:spPr>
          <a:xfrm>
            <a:off x="3773487" y="2411413"/>
            <a:ext cx="4718050" cy="2001837"/>
          </a:xfrm>
          <a:prstGeom prst="bracketPair">
            <a:avLst/>
          </a:prstGeom>
          <a:no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endParaRPr>
              <a:solidFill>
                <a:schemeClr val="dk1"/>
              </a:solidFill>
              <a:latin typeface="Arial"/>
              <a:ea typeface="Arial"/>
              <a:cs typeface="Arial"/>
              <a:sym typeface="Arial"/>
            </a:endParaRPr>
          </a:p>
        </p:txBody>
      </p:sp>
    </p:spTree>
    <p:extLst>
      <p:ext uri="{BB962C8B-B14F-4D97-AF65-F5344CB8AC3E}">
        <p14:creationId xmlns:p14="http://schemas.microsoft.com/office/powerpoint/2010/main" val="2324241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7">
                                            <p:txEl>
                                              <p:pRg st="0" end="0"/>
                                            </p:txEl>
                                          </p:spTgt>
                                        </p:tgtEl>
                                        <p:attrNameLst>
                                          <p:attrName>style.visibility</p:attrName>
                                        </p:attrNameLst>
                                      </p:cBhvr>
                                      <p:to>
                                        <p:strVal val="visible"/>
                                      </p:to>
                                    </p:set>
                                    <p:animEffect transition="in" filter="fade">
                                      <p:cBhvr>
                                        <p:cTn id="7" dur="1000"/>
                                        <p:tgtEl>
                                          <p:spTgt spid="17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7">
                                            <p:txEl>
                                              <p:pRg st="1" end="1"/>
                                            </p:txEl>
                                          </p:spTgt>
                                        </p:tgtEl>
                                        <p:attrNameLst>
                                          <p:attrName>style.visibility</p:attrName>
                                        </p:attrNameLst>
                                      </p:cBhvr>
                                      <p:to>
                                        <p:strVal val="visible"/>
                                      </p:to>
                                    </p:set>
                                    <p:animEffect transition="in" filter="fade">
                                      <p:cBhvr>
                                        <p:cTn id="12" dur="1000"/>
                                        <p:tgtEl>
                                          <p:spTgt spid="17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7">
                                            <p:txEl>
                                              <p:pRg st="2" end="2"/>
                                            </p:txEl>
                                          </p:spTgt>
                                        </p:tgtEl>
                                        <p:attrNameLst>
                                          <p:attrName>style.visibility</p:attrName>
                                        </p:attrNameLst>
                                      </p:cBhvr>
                                      <p:to>
                                        <p:strVal val="visible"/>
                                      </p:to>
                                    </p:set>
                                    <p:animEffect transition="in" filter="fade">
                                      <p:cBhvr>
                                        <p:cTn id="17" dur="1000"/>
                                        <p:tgtEl>
                                          <p:spTgt spid="17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7">
                                            <p:txEl>
                                              <p:pRg st="3" end="3"/>
                                            </p:txEl>
                                          </p:spTgt>
                                        </p:tgtEl>
                                        <p:attrNameLst>
                                          <p:attrName>style.visibility</p:attrName>
                                        </p:attrNameLst>
                                      </p:cBhvr>
                                      <p:to>
                                        <p:strVal val="visible"/>
                                      </p:to>
                                    </p:set>
                                    <p:animEffect transition="in" filter="fade">
                                      <p:cBhvr>
                                        <p:cTn id="22" dur="1000"/>
                                        <p:tgtEl>
                                          <p:spTgt spid="17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7">
                                            <p:txEl>
                                              <p:pRg st="4" end="4"/>
                                            </p:txEl>
                                          </p:spTgt>
                                        </p:tgtEl>
                                        <p:attrNameLst>
                                          <p:attrName>style.visibility</p:attrName>
                                        </p:attrNameLst>
                                      </p:cBhvr>
                                      <p:to>
                                        <p:strVal val="visible"/>
                                      </p:to>
                                    </p:set>
                                    <p:animEffect transition="in" filter="fade">
                                      <p:cBhvr>
                                        <p:cTn id="27" dur="1000"/>
                                        <p:tgtEl>
                                          <p:spTgt spid="17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7">
                                            <p:txEl>
                                              <p:pRg st="5" end="5"/>
                                            </p:txEl>
                                          </p:spTgt>
                                        </p:tgtEl>
                                        <p:attrNameLst>
                                          <p:attrName>style.visibility</p:attrName>
                                        </p:attrNameLst>
                                      </p:cBhvr>
                                      <p:to>
                                        <p:strVal val="visible"/>
                                      </p:to>
                                    </p:set>
                                    <p:animEffect transition="in" filter="fade">
                                      <p:cBhvr>
                                        <p:cTn id="32" dur="1000"/>
                                        <p:tgtEl>
                                          <p:spTgt spid="17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77">
                                            <p:txEl>
                                              <p:pRg st="6" end="6"/>
                                            </p:txEl>
                                          </p:spTgt>
                                        </p:tgtEl>
                                        <p:attrNameLst>
                                          <p:attrName>style.visibility</p:attrName>
                                        </p:attrNameLst>
                                      </p:cBhvr>
                                      <p:to>
                                        <p:strVal val="visible"/>
                                      </p:to>
                                    </p:set>
                                    <p:animEffect transition="in" filter="fade">
                                      <p:cBhvr>
                                        <p:cTn id="37" dur="1000"/>
                                        <p:tgtEl>
                                          <p:spTgt spid="17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77">
                                            <p:txEl>
                                              <p:pRg st="7" end="7"/>
                                            </p:txEl>
                                          </p:spTgt>
                                        </p:tgtEl>
                                        <p:attrNameLst>
                                          <p:attrName>style.visibility</p:attrName>
                                        </p:attrNameLst>
                                      </p:cBhvr>
                                      <p:to>
                                        <p:strVal val="visible"/>
                                      </p:to>
                                    </p:set>
                                    <p:animEffect transition="in" filter="fade">
                                      <p:cBhvr>
                                        <p:cTn id="42" dur="1000"/>
                                        <p:tgtEl>
                                          <p:spTgt spid="17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77">
                                            <p:txEl>
                                              <p:pRg st="8" end="8"/>
                                            </p:txEl>
                                          </p:spTgt>
                                        </p:tgtEl>
                                        <p:attrNameLst>
                                          <p:attrName>style.visibility</p:attrName>
                                        </p:attrNameLst>
                                      </p:cBhvr>
                                      <p:to>
                                        <p:strVal val="visible"/>
                                      </p:to>
                                    </p:set>
                                    <p:animEffect transition="in" filter="fade">
                                      <p:cBhvr>
                                        <p:cTn id="47" dur="1000"/>
                                        <p:tgtEl>
                                          <p:spTgt spid="17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77">
                                            <p:txEl>
                                              <p:pRg st="9" end="9"/>
                                            </p:txEl>
                                          </p:spTgt>
                                        </p:tgtEl>
                                        <p:attrNameLst>
                                          <p:attrName>style.visibility</p:attrName>
                                        </p:attrNameLst>
                                      </p:cBhvr>
                                      <p:to>
                                        <p:strVal val="visible"/>
                                      </p:to>
                                    </p:set>
                                    <p:animEffect transition="in" filter="fade">
                                      <p:cBhvr>
                                        <p:cTn id="52" dur="1000"/>
                                        <p:tgtEl>
                                          <p:spTgt spid="177">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78"/>
                                        </p:tgtEl>
                                        <p:attrNameLst>
                                          <p:attrName>style.visibility</p:attrName>
                                        </p:attrNameLst>
                                      </p:cBhvr>
                                      <p:to>
                                        <p:strVal val="visible"/>
                                      </p:to>
                                    </p:set>
                                    <p:animEffect transition="in" filter="fade">
                                      <p:cBhvr>
                                        <p:cTn id="57" dur="5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Images</a:t>
            </a:r>
          </a:p>
        </p:txBody>
      </p:sp>
      <p:sp>
        <p:nvSpPr>
          <p:cNvPr id="3" name="Content Placeholder 2"/>
          <p:cNvSpPr>
            <a:spLocks noGrp="1"/>
          </p:cNvSpPr>
          <p:nvPr>
            <p:ph idx="1"/>
          </p:nvPr>
        </p:nvSpPr>
        <p:spPr>
          <a:xfrm>
            <a:off x="838200" y="1825625"/>
            <a:ext cx="5318760" cy="4351338"/>
          </a:xfrm>
        </p:spPr>
        <p:txBody>
          <a:bodyPr>
            <a:normAutofit fontScale="85000" lnSpcReduction="10000"/>
          </a:bodyPr>
          <a:lstStyle/>
          <a:p>
            <a:r>
              <a:rPr lang="en-US" b="1" dirty="0"/>
              <a:t>Digital images are basically of three types: </a:t>
            </a:r>
            <a:r>
              <a:rPr lang="en-US" b="1" dirty="0">
                <a:highlight>
                  <a:srgbClr val="FFFF00"/>
                </a:highlight>
              </a:rPr>
              <a:t>monochrome or binary images, grayscale images, and color images.</a:t>
            </a:r>
          </a:p>
          <a:p>
            <a:r>
              <a:rPr lang="en-US" dirty="0"/>
              <a:t>The pixel value of a binary image at a specific location (</a:t>
            </a:r>
            <a:r>
              <a:rPr lang="en-US" dirty="0" err="1"/>
              <a:t>x,y</a:t>
            </a:r>
            <a:r>
              <a:rPr lang="en-US" dirty="0"/>
              <a:t>) usually holds the value 0 for black or 1 for white. Grayscale images have intensity values ranging from 0 to 255, where 0 is black, gradually fading to 255, which is white. Additionally, color images like RGB images contain three channels red, green, and blue channels. Each channel in an RGB image has intensity values ranging from 0-255.</a:t>
            </a:r>
          </a:p>
        </p:txBody>
      </p:sp>
      <p:pic>
        <p:nvPicPr>
          <p:cNvPr id="7" name="Picture 6"/>
          <p:cNvPicPr>
            <a:picLocks noChangeAspect="1"/>
          </p:cNvPicPr>
          <p:nvPr/>
        </p:nvPicPr>
        <p:blipFill>
          <a:blip r:embed="rId2"/>
          <a:stretch>
            <a:fillRect/>
          </a:stretch>
        </p:blipFill>
        <p:spPr>
          <a:xfrm>
            <a:off x="6156959" y="1825625"/>
            <a:ext cx="5908659" cy="4351338"/>
          </a:xfrm>
          <a:prstGeom prst="rect">
            <a:avLst/>
          </a:prstGeom>
        </p:spPr>
      </p:pic>
    </p:spTree>
    <p:extLst>
      <p:ext uri="{BB962C8B-B14F-4D97-AF65-F5344CB8AC3E}">
        <p14:creationId xmlns:p14="http://schemas.microsoft.com/office/powerpoint/2010/main" val="1573845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75098"/>
            <a:ext cx="10515600" cy="6001865"/>
          </a:xfrm>
        </p:spPr>
        <p:txBody>
          <a:bodyPr/>
          <a:lstStyle/>
          <a:p>
            <a:r>
              <a:rPr lang="en-US" dirty="0"/>
              <a:t>BRIGHTNESS ADAPTATION AND DISCRIMINATION </a:t>
            </a:r>
          </a:p>
          <a:p>
            <a:r>
              <a:rPr lang="en-US" dirty="0"/>
              <a:t>we actually perceive a brightness pattern that is strongly scalloped near the boundaries, as Fig. 2.7(c) shows. These perceived scalloped bands are called </a:t>
            </a:r>
            <a:r>
              <a:rPr lang="en-US" i="1" dirty="0"/>
              <a:t>Mach bands </a:t>
            </a:r>
            <a:r>
              <a:rPr lang="en-US" dirty="0"/>
              <a:t>after Ernst Mach, who first described the phenomenon in 1865. </a:t>
            </a:r>
            <a:br>
              <a:rPr lang="en-US" dirty="0"/>
            </a:br>
            <a:endParaRPr lang="en-US" dirty="0"/>
          </a:p>
        </p:txBody>
      </p:sp>
      <p:pic>
        <p:nvPicPr>
          <p:cNvPr id="4" name="Picture 3"/>
          <p:cNvPicPr>
            <a:picLocks noChangeAspect="1"/>
          </p:cNvPicPr>
          <p:nvPr/>
        </p:nvPicPr>
        <p:blipFill>
          <a:blip r:embed="rId2"/>
          <a:stretch>
            <a:fillRect/>
          </a:stretch>
        </p:blipFill>
        <p:spPr>
          <a:xfrm>
            <a:off x="3328481" y="2451370"/>
            <a:ext cx="6302386" cy="4154127"/>
          </a:xfrm>
          <a:prstGeom prst="rect">
            <a:avLst/>
          </a:prstGeom>
        </p:spPr>
      </p:pic>
    </p:spTree>
    <p:extLst>
      <p:ext uri="{BB962C8B-B14F-4D97-AF65-F5344CB8AC3E}">
        <p14:creationId xmlns:p14="http://schemas.microsoft.com/office/powerpoint/2010/main" val="390069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REPRESENTING DIGITAL IMAGES </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838200" y="1825625"/>
            <a:ext cx="6665508" cy="4876079"/>
          </a:xfrm>
          <a:prstGeom prst="rect">
            <a:avLst/>
          </a:prstGeom>
        </p:spPr>
      </p:pic>
    </p:spTree>
    <p:extLst>
      <p:ext uri="{BB962C8B-B14F-4D97-AF65-F5344CB8AC3E}">
        <p14:creationId xmlns:p14="http://schemas.microsoft.com/office/powerpoint/2010/main" val="13515936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REPRESENTING DIGITAL IMAGES </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1825625"/>
            <a:ext cx="9420543" cy="4210337"/>
          </a:xfrm>
          <a:prstGeom prst="rect">
            <a:avLst/>
          </a:prstGeom>
        </p:spPr>
      </p:pic>
    </p:spTree>
    <p:extLst>
      <p:ext uri="{BB962C8B-B14F-4D97-AF65-F5344CB8AC3E}">
        <p14:creationId xmlns:p14="http://schemas.microsoft.com/office/powerpoint/2010/main" val="21198448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REPRESENTING DIGITAL IMAGES </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1898029"/>
            <a:ext cx="9750425" cy="2380918"/>
          </a:xfrm>
          <a:prstGeom prst="rect">
            <a:avLst/>
          </a:prstGeom>
        </p:spPr>
      </p:pic>
    </p:spTree>
    <p:extLst>
      <p:ext uri="{BB962C8B-B14F-4D97-AF65-F5344CB8AC3E}">
        <p14:creationId xmlns:p14="http://schemas.microsoft.com/office/powerpoint/2010/main" val="275648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2181226" y="0"/>
            <a:ext cx="8029575" cy="130048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b="1" i="1" dirty="0">
                <a:solidFill>
                  <a:schemeClr val="dk2"/>
                </a:solidFill>
                <a:latin typeface="Arial"/>
                <a:ea typeface="Arial"/>
                <a:cs typeface="Arial"/>
                <a:sym typeface="Arial"/>
              </a:rPr>
              <a:t>Spatial Resolution</a:t>
            </a:r>
            <a:endParaRPr dirty="0"/>
          </a:p>
        </p:txBody>
      </p:sp>
      <p:sp>
        <p:nvSpPr>
          <p:cNvPr id="184" name="Google Shape;184;p26"/>
          <p:cNvSpPr txBox="1">
            <a:spLocks noGrp="1"/>
          </p:cNvSpPr>
          <p:nvPr>
            <p:ph type="body" idx="1"/>
          </p:nvPr>
        </p:nvSpPr>
        <p:spPr>
          <a:xfrm>
            <a:off x="1995488" y="1201738"/>
            <a:ext cx="8264525" cy="5280025"/>
          </a:xfrm>
          <a:prstGeom prst="rect">
            <a:avLst/>
          </a:prstGeom>
          <a:noFill/>
          <a:ln>
            <a:noFill/>
          </a:ln>
        </p:spPr>
        <p:txBody>
          <a:bodyPr spcFirstLastPara="1" vert="horz" wrap="square" lIns="91425" tIns="45700" rIns="91425" bIns="45700" rtlCol="0" anchor="t" anchorCtr="0">
            <a:noAutofit/>
          </a:bodyPr>
          <a:lstStyle/>
          <a:p>
            <a:pPr marL="342900" indent="-342900">
              <a:lnSpc>
                <a:spcPct val="110000"/>
              </a:lnSpc>
              <a:spcBef>
                <a:spcPts val="0"/>
              </a:spcBef>
              <a:buClr>
                <a:schemeClr val="dk1"/>
              </a:buClr>
              <a:buSzPts val="2400"/>
              <a:buNone/>
            </a:pPr>
            <a:r>
              <a:rPr lang="en-US" sz="2400" dirty="0">
                <a:solidFill>
                  <a:schemeClr val="dk1"/>
                </a:solidFill>
                <a:latin typeface="Arial"/>
                <a:ea typeface="Arial"/>
                <a:cs typeface="Arial"/>
                <a:sym typeface="Arial"/>
              </a:rPr>
              <a:t>The spatial resolution of a digital image reflects the amount of details that one can see in the image (i.e.  the ratio of pixel “area” to the area of the image display).  </a:t>
            </a:r>
            <a:endParaRPr dirty="0"/>
          </a:p>
          <a:p>
            <a:pPr marL="342900" indent="-342900">
              <a:lnSpc>
                <a:spcPct val="110000"/>
              </a:lnSpc>
              <a:spcBef>
                <a:spcPts val="960"/>
              </a:spcBef>
              <a:buClr>
                <a:schemeClr val="dk1"/>
              </a:buClr>
              <a:buSzPts val="2400"/>
              <a:buNone/>
            </a:pPr>
            <a:r>
              <a:rPr lang="en-US" sz="2400" dirty="0">
                <a:solidFill>
                  <a:schemeClr val="dk1"/>
                </a:solidFill>
                <a:latin typeface="Arial"/>
                <a:ea typeface="Arial"/>
                <a:cs typeface="Arial"/>
                <a:sym typeface="Arial"/>
              </a:rPr>
              <a:t>If an image is spatially sampled at </a:t>
            </a:r>
            <a:r>
              <a:rPr lang="en-US" sz="2400" dirty="0" err="1">
                <a:solidFill>
                  <a:schemeClr val="dk1"/>
                </a:solidFill>
                <a:latin typeface="Arial"/>
                <a:ea typeface="Arial"/>
                <a:cs typeface="Arial"/>
                <a:sym typeface="Arial"/>
              </a:rPr>
              <a:t>mxn</a:t>
            </a:r>
            <a:r>
              <a:rPr lang="en-US" sz="2400" dirty="0">
                <a:solidFill>
                  <a:schemeClr val="dk1"/>
                </a:solidFill>
                <a:latin typeface="Arial"/>
                <a:ea typeface="Arial"/>
                <a:cs typeface="Arial"/>
                <a:sym typeface="Arial"/>
              </a:rPr>
              <a:t> pixels, then the  larger </a:t>
            </a:r>
            <a:r>
              <a:rPr lang="en-US" sz="2400" dirty="0" err="1">
                <a:solidFill>
                  <a:schemeClr val="dk1"/>
                </a:solidFill>
                <a:latin typeface="Arial"/>
                <a:ea typeface="Arial"/>
                <a:cs typeface="Arial"/>
                <a:sym typeface="Arial"/>
              </a:rPr>
              <a:t>mn</a:t>
            </a:r>
            <a:r>
              <a:rPr lang="en-US" sz="2400" dirty="0">
                <a:solidFill>
                  <a:schemeClr val="dk1"/>
                </a:solidFill>
                <a:latin typeface="Arial"/>
                <a:ea typeface="Arial"/>
                <a:cs typeface="Arial"/>
                <a:sym typeface="Arial"/>
              </a:rPr>
              <a:t> the finer the observed details.  </a:t>
            </a:r>
            <a:endParaRPr dirty="0"/>
          </a:p>
          <a:p>
            <a:pPr marL="342900" indent="-342900">
              <a:lnSpc>
                <a:spcPct val="110000"/>
              </a:lnSpc>
              <a:spcBef>
                <a:spcPts val="960"/>
              </a:spcBef>
              <a:buClr>
                <a:schemeClr val="dk1"/>
              </a:buClr>
              <a:buSzPts val="2400"/>
              <a:buNone/>
            </a:pPr>
            <a:r>
              <a:rPr lang="en-US" sz="2400" dirty="0">
                <a:solidFill>
                  <a:schemeClr val="dk1"/>
                </a:solidFill>
                <a:latin typeface="Arial"/>
                <a:ea typeface="Arial"/>
                <a:cs typeface="Arial"/>
                <a:sym typeface="Arial"/>
              </a:rPr>
              <a:t>For a fixed image area, the noticeable image quality is directly proportional to the value of </a:t>
            </a:r>
            <a:r>
              <a:rPr lang="en-US" sz="2400" dirty="0" err="1">
                <a:solidFill>
                  <a:schemeClr val="dk1"/>
                </a:solidFill>
                <a:latin typeface="Arial"/>
                <a:ea typeface="Arial"/>
                <a:cs typeface="Arial"/>
                <a:sym typeface="Arial"/>
              </a:rPr>
              <a:t>mn</a:t>
            </a:r>
            <a:r>
              <a:rPr lang="en-US" sz="2400" dirty="0">
                <a:solidFill>
                  <a:schemeClr val="dk1"/>
                </a:solidFill>
                <a:latin typeface="Arial"/>
                <a:ea typeface="Arial"/>
                <a:cs typeface="Arial"/>
                <a:sym typeface="Arial"/>
              </a:rPr>
              <a:t> results. </a:t>
            </a:r>
            <a:endParaRPr dirty="0"/>
          </a:p>
          <a:p>
            <a:pPr marL="342900" indent="-342900">
              <a:lnSpc>
                <a:spcPct val="110000"/>
              </a:lnSpc>
              <a:spcBef>
                <a:spcPts val="960"/>
              </a:spcBef>
              <a:buClr>
                <a:schemeClr val="dk1"/>
              </a:buClr>
              <a:buSzPts val="2400"/>
              <a:buNone/>
            </a:pPr>
            <a:r>
              <a:rPr lang="en-US" sz="2400" dirty="0">
                <a:solidFill>
                  <a:schemeClr val="dk1"/>
                </a:solidFill>
                <a:latin typeface="Arial"/>
                <a:ea typeface="Arial"/>
                <a:cs typeface="Arial"/>
                <a:sym typeface="Arial"/>
              </a:rPr>
              <a:t>Reduced spatial resolution, within the same area, may result in what is known as </a:t>
            </a:r>
            <a:r>
              <a:rPr lang="en-US" sz="2400" dirty="0">
                <a:solidFill>
                  <a:srgbClr val="003399"/>
                </a:solidFill>
                <a:latin typeface="Arial"/>
                <a:ea typeface="Arial"/>
                <a:cs typeface="Arial"/>
                <a:sym typeface="Arial"/>
              </a:rPr>
              <a:t>Checkerboard pattern.</a:t>
            </a:r>
            <a:endParaRPr dirty="0"/>
          </a:p>
          <a:p>
            <a:pPr marL="342900" indent="-342900">
              <a:lnSpc>
                <a:spcPct val="110000"/>
              </a:lnSpc>
              <a:spcBef>
                <a:spcPts val="960"/>
              </a:spcBef>
              <a:buClr>
                <a:schemeClr val="dk1"/>
              </a:buClr>
              <a:buSzPts val="2400"/>
              <a:buNone/>
            </a:pPr>
            <a:r>
              <a:rPr lang="en-US" sz="2400" dirty="0">
                <a:solidFill>
                  <a:schemeClr val="dk1"/>
                </a:solidFill>
                <a:latin typeface="Arial"/>
                <a:ea typeface="Arial"/>
                <a:cs typeface="Arial"/>
                <a:sym typeface="Arial"/>
              </a:rPr>
              <a:t>However beyond a certain fine spatial resolution, the human eye may not be able to notice improved quality.</a:t>
            </a:r>
            <a:endParaRPr dirty="0"/>
          </a:p>
        </p:txBody>
      </p:sp>
    </p:spTree>
    <p:extLst>
      <p:ext uri="{BB962C8B-B14F-4D97-AF65-F5344CB8AC3E}">
        <p14:creationId xmlns:p14="http://schemas.microsoft.com/office/powerpoint/2010/main" val="3212584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7"/>
          <p:cNvSpPr txBox="1">
            <a:spLocks noGrp="1"/>
          </p:cNvSpPr>
          <p:nvPr>
            <p:ph type="title"/>
          </p:nvPr>
        </p:nvSpPr>
        <p:spPr>
          <a:xfrm>
            <a:off x="2200276" y="0"/>
            <a:ext cx="8010525" cy="450850"/>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b="1" i="1" dirty="0">
                <a:solidFill>
                  <a:schemeClr val="dk2"/>
                </a:solidFill>
                <a:latin typeface="Arial"/>
                <a:ea typeface="Arial"/>
                <a:cs typeface="Arial"/>
                <a:sym typeface="Arial"/>
              </a:rPr>
              <a:t>Spatial Resolution Vs Image Quality</a:t>
            </a:r>
            <a:endParaRPr dirty="0"/>
          </a:p>
        </p:txBody>
      </p:sp>
      <p:sp>
        <p:nvSpPr>
          <p:cNvPr id="190" name="Google Shape;190;p27"/>
          <p:cNvSpPr txBox="1">
            <a:spLocks noGrp="1"/>
          </p:cNvSpPr>
          <p:nvPr>
            <p:ph type="body" idx="1"/>
          </p:nvPr>
        </p:nvSpPr>
        <p:spPr>
          <a:xfrm>
            <a:off x="2338387" y="503237"/>
            <a:ext cx="8526462" cy="882650"/>
          </a:xfrm>
          <a:prstGeom prst="rect">
            <a:avLst/>
          </a:prstGeom>
          <a:noFill/>
          <a:ln>
            <a:noFill/>
          </a:ln>
        </p:spPr>
        <p:txBody>
          <a:bodyPr spcFirstLastPara="1" vert="horz" wrap="square" lIns="91425" tIns="45700" rIns="91425" bIns="45700" rtlCol="0" anchor="t" anchorCtr="0">
            <a:noAutofit/>
          </a:bodyPr>
          <a:lstStyle/>
          <a:p>
            <a:pPr marL="0" indent="0">
              <a:lnSpc>
                <a:spcPct val="110000"/>
              </a:lnSpc>
              <a:spcBef>
                <a:spcPts val="0"/>
              </a:spcBef>
              <a:buClr>
                <a:schemeClr val="dk1"/>
              </a:buClr>
              <a:buSzPts val="2000"/>
              <a:buNone/>
            </a:pPr>
            <a:r>
              <a:rPr lang="en-US" sz="2000">
                <a:solidFill>
                  <a:schemeClr val="dk1"/>
                </a:solidFill>
                <a:latin typeface="Arial"/>
                <a:ea typeface="Arial"/>
                <a:cs typeface="Arial"/>
                <a:sym typeface="Arial"/>
              </a:rPr>
              <a:t>Decreasing spatial resolution reduces image quality proportionally - </a:t>
            </a:r>
            <a:r>
              <a:rPr lang="en-US" sz="2000">
                <a:solidFill>
                  <a:srgbClr val="003399"/>
                </a:solidFill>
                <a:latin typeface="Arial"/>
                <a:ea typeface="Arial"/>
                <a:cs typeface="Arial"/>
                <a:sym typeface="Arial"/>
              </a:rPr>
              <a:t>Checkerboard pattern</a:t>
            </a:r>
            <a:r>
              <a:rPr lang="en-US" sz="2000">
                <a:solidFill>
                  <a:schemeClr val="dk1"/>
                </a:solidFill>
                <a:latin typeface="Arial"/>
                <a:ea typeface="Arial"/>
                <a:cs typeface="Arial"/>
                <a:sym typeface="Arial"/>
              </a:rPr>
              <a:t>. </a:t>
            </a:r>
            <a:endParaRPr/>
          </a:p>
        </p:txBody>
      </p:sp>
      <p:pic>
        <p:nvPicPr>
          <p:cNvPr id="191" name="Google Shape;191;p27"/>
          <p:cNvPicPr preferRelativeResize="0"/>
          <p:nvPr/>
        </p:nvPicPr>
        <p:blipFill rotWithShape="1">
          <a:blip r:embed="rId3">
            <a:alphaModFix/>
          </a:blip>
          <a:srcRect/>
          <a:stretch/>
        </p:blipFill>
        <p:spPr>
          <a:xfrm>
            <a:off x="2227263" y="1306513"/>
            <a:ext cx="7991475" cy="5094287"/>
          </a:xfrm>
          <a:prstGeom prst="rect">
            <a:avLst/>
          </a:prstGeom>
          <a:noFill/>
          <a:ln>
            <a:noFill/>
          </a:ln>
        </p:spPr>
      </p:pic>
      <p:sp>
        <p:nvSpPr>
          <p:cNvPr id="192" name="Google Shape;192;p27"/>
          <p:cNvSpPr txBox="1"/>
          <p:nvPr/>
        </p:nvSpPr>
        <p:spPr>
          <a:xfrm>
            <a:off x="1828800" y="6372225"/>
            <a:ext cx="8382000" cy="304800"/>
          </a:xfrm>
          <a:prstGeom prst="rect">
            <a:avLst/>
          </a:prstGeom>
          <a:noFill/>
          <a:ln>
            <a:noFill/>
          </a:ln>
        </p:spPr>
        <p:txBody>
          <a:bodyPr spcFirstLastPara="1" wrap="square" lIns="91425" tIns="45700" rIns="91425" bIns="45700" anchor="t" anchorCtr="0">
            <a:spAutoFit/>
          </a:bodyPr>
          <a:lstStyle/>
          <a:p>
            <a:pPr>
              <a:buClr>
                <a:schemeClr val="dk1"/>
              </a:buClr>
              <a:buSzPts val="1400"/>
            </a:pPr>
            <a:r>
              <a:rPr lang="en-US" sz="1400">
                <a:solidFill>
                  <a:schemeClr val="dk1"/>
                </a:solidFill>
                <a:latin typeface="Arial"/>
                <a:ea typeface="Arial"/>
                <a:cs typeface="Arial"/>
                <a:sym typeface="Arial"/>
              </a:rPr>
              <a:t>† Images extracted from DIP, 2</a:t>
            </a:r>
            <a:r>
              <a:rPr lang="en-US" sz="1400" baseline="30000">
                <a:solidFill>
                  <a:schemeClr val="dk1"/>
                </a:solidFill>
                <a:latin typeface="Arial"/>
                <a:ea typeface="Arial"/>
                <a:cs typeface="Arial"/>
                <a:sym typeface="Arial"/>
              </a:rPr>
              <a:t>nd</a:t>
            </a:r>
            <a:r>
              <a:rPr lang="en-US" sz="1400">
                <a:solidFill>
                  <a:schemeClr val="dk1"/>
                </a:solidFill>
                <a:latin typeface="Arial"/>
                <a:ea typeface="Arial"/>
                <a:cs typeface="Arial"/>
                <a:sym typeface="Arial"/>
              </a:rPr>
              <a:t> Edition, Gonzalez &amp; Woods, PH.</a:t>
            </a:r>
            <a:endParaRPr/>
          </a:p>
        </p:txBody>
      </p:sp>
    </p:spTree>
    <p:extLst>
      <p:ext uri="{BB962C8B-B14F-4D97-AF65-F5344CB8AC3E}">
        <p14:creationId xmlns:p14="http://schemas.microsoft.com/office/powerpoint/2010/main" val="36566021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8"/>
          <p:cNvSpPr txBox="1">
            <a:spLocks noGrp="1"/>
          </p:cNvSpPr>
          <p:nvPr>
            <p:ph type="title"/>
          </p:nvPr>
        </p:nvSpPr>
        <p:spPr>
          <a:xfrm>
            <a:off x="2181226" y="0"/>
            <a:ext cx="8262937" cy="6397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400"/>
            </a:pPr>
            <a:r>
              <a:rPr lang="en-US" sz="2400" b="1" i="1">
                <a:solidFill>
                  <a:schemeClr val="dk2"/>
                </a:solidFill>
                <a:latin typeface="Arial"/>
                <a:ea typeface="Arial"/>
                <a:cs typeface="Arial"/>
                <a:sym typeface="Arial"/>
              </a:rPr>
              <a:t>Spatial Resolution Vs Image Quality - continued</a:t>
            </a:r>
            <a:endParaRPr/>
          </a:p>
        </p:txBody>
      </p:sp>
      <p:sp>
        <p:nvSpPr>
          <p:cNvPr id="198" name="Google Shape;198;p28"/>
          <p:cNvSpPr txBox="1">
            <a:spLocks noGrp="1"/>
          </p:cNvSpPr>
          <p:nvPr>
            <p:ph type="body" idx="1"/>
          </p:nvPr>
        </p:nvSpPr>
        <p:spPr>
          <a:xfrm>
            <a:off x="1828800" y="1181100"/>
            <a:ext cx="8610600" cy="914400"/>
          </a:xfrm>
          <a:prstGeom prst="rect">
            <a:avLst/>
          </a:prstGeom>
          <a:noFill/>
          <a:ln>
            <a:noFill/>
          </a:ln>
        </p:spPr>
        <p:txBody>
          <a:bodyPr spcFirstLastPara="1" vert="horz" wrap="square" lIns="91425" tIns="45700" rIns="91425" bIns="45700" rtlCol="0" anchor="t" anchorCtr="0">
            <a:noAutofit/>
          </a:bodyPr>
          <a:lstStyle/>
          <a:p>
            <a:pPr marL="288925" indent="-288925">
              <a:lnSpc>
                <a:spcPct val="110000"/>
              </a:lnSpc>
              <a:spcBef>
                <a:spcPts val="0"/>
              </a:spcBef>
              <a:buClr>
                <a:schemeClr val="dk1"/>
              </a:buClr>
              <a:buSzPts val="2400"/>
              <a:buNone/>
            </a:pPr>
            <a:r>
              <a:rPr lang="en-US" sz="2400">
                <a:solidFill>
                  <a:schemeClr val="dk1"/>
                </a:solidFill>
                <a:latin typeface="Arial"/>
                <a:ea typeface="Arial"/>
                <a:cs typeface="Arial"/>
                <a:sym typeface="Arial"/>
              </a:rPr>
              <a:t>The checkerboard effect is not visible if a lower–resolution image is displayed in a proportionately small window.  </a:t>
            </a:r>
            <a:endParaRPr/>
          </a:p>
        </p:txBody>
      </p:sp>
      <p:pic>
        <p:nvPicPr>
          <p:cNvPr id="199" name="Google Shape;199;p28"/>
          <p:cNvPicPr preferRelativeResize="0"/>
          <p:nvPr/>
        </p:nvPicPr>
        <p:blipFill rotWithShape="1">
          <a:blip r:embed="rId3">
            <a:alphaModFix/>
          </a:blip>
          <a:srcRect/>
          <a:stretch/>
        </p:blipFill>
        <p:spPr>
          <a:xfrm>
            <a:off x="1963737" y="2149475"/>
            <a:ext cx="8464550" cy="3829050"/>
          </a:xfrm>
          <a:prstGeom prst="rect">
            <a:avLst/>
          </a:prstGeom>
          <a:noFill/>
          <a:ln>
            <a:noFill/>
          </a:ln>
        </p:spPr>
      </p:pic>
    </p:spTree>
    <p:extLst>
      <p:ext uri="{BB962C8B-B14F-4D97-AF65-F5344CB8AC3E}">
        <p14:creationId xmlns:p14="http://schemas.microsoft.com/office/powerpoint/2010/main" val="34234145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9"/>
          <p:cNvSpPr txBox="1">
            <a:spLocks noGrp="1"/>
          </p:cNvSpPr>
          <p:nvPr>
            <p:ph type="title"/>
          </p:nvPr>
        </p:nvSpPr>
        <p:spPr>
          <a:xfrm>
            <a:off x="2200276" y="0"/>
            <a:ext cx="7966075" cy="4111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dirty="0">
                <a:solidFill>
                  <a:schemeClr val="dk2"/>
                </a:solidFill>
                <a:latin typeface="Arial"/>
                <a:ea typeface="Arial"/>
                <a:cs typeface="Arial"/>
                <a:sym typeface="Arial"/>
              </a:rPr>
              <a:t>Effect of grey level resolution </a:t>
            </a:r>
            <a:endParaRPr dirty="0"/>
          </a:p>
        </p:txBody>
      </p:sp>
      <p:pic>
        <p:nvPicPr>
          <p:cNvPr id="205" name="Google Shape;205;p29"/>
          <p:cNvPicPr preferRelativeResize="0"/>
          <p:nvPr/>
        </p:nvPicPr>
        <p:blipFill rotWithShape="1">
          <a:blip r:embed="rId3">
            <a:alphaModFix/>
          </a:blip>
          <a:srcRect/>
          <a:stretch/>
        </p:blipFill>
        <p:spPr>
          <a:xfrm>
            <a:off x="1860551" y="957263"/>
            <a:ext cx="3449637" cy="1449387"/>
          </a:xfrm>
          <a:prstGeom prst="rect">
            <a:avLst/>
          </a:prstGeom>
          <a:noFill/>
          <a:ln>
            <a:noFill/>
          </a:ln>
        </p:spPr>
      </p:pic>
      <p:pic>
        <p:nvPicPr>
          <p:cNvPr id="206" name="Google Shape;206;p29"/>
          <p:cNvPicPr preferRelativeResize="0"/>
          <p:nvPr/>
        </p:nvPicPr>
        <p:blipFill rotWithShape="1">
          <a:blip r:embed="rId4">
            <a:alphaModFix/>
          </a:blip>
          <a:srcRect/>
          <a:stretch/>
        </p:blipFill>
        <p:spPr>
          <a:xfrm>
            <a:off x="7734301" y="1003300"/>
            <a:ext cx="2547937" cy="1338262"/>
          </a:xfrm>
          <a:prstGeom prst="rect">
            <a:avLst/>
          </a:prstGeom>
          <a:noFill/>
          <a:ln>
            <a:noFill/>
          </a:ln>
        </p:spPr>
      </p:pic>
      <p:sp>
        <p:nvSpPr>
          <p:cNvPr id="207" name="Google Shape;207;p29"/>
          <p:cNvSpPr txBox="1"/>
          <p:nvPr/>
        </p:nvSpPr>
        <p:spPr>
          <a:xfrm>
            <a:off x="5559426" y="1228725"/>
            <a:ext cx="2117725" cy="366712"/>
          </a:xfrm>
          <a:prstGeom prst="rect">
            <a:avLst/>
          </a:prstGeom>
          <a:noFill/>
          <a:ln>
            <a:noFill/>
          </a:ln>
        </p:spPr>
        <p:txBody>
          <a:bodyPr spcFirstLastPara="1" wrap="square" lIns="91425" tIns="45700" rIns="91425" bIns="45700" anchor="t" anchorCtr="0">
            <a:spAutoFit/>
          </a:bodyPr>
          <a:lstStyle/>
          <a:p>
            <a:pPr>
              <a:buClr>
                <a:schemeClr val="dk1"/>
              </a:buClr>
              <a:buSzPts val="1800"/>
            </a:pPr>
            <a:r>
              <a:rPr lang="en-US" b="1">
                <a:solidFill>
                  <a:schemeClr val="dk1"/>
                </a:solidFill>
                <a:latin typeface="Arial"/>
                <a:ea typeface="Arial"/>
                <a:cs typeface="Arial"/>
                <a:sym typeface="Arial"/>
              </a:rPr>
              <a:t>f(i,j)← int(f(i,j)/2)</a:t>
            </a:r>
            <a:endParaRPr/>
          </a:p>
        </p:txBody>
      </p:sp>
      <p:cxnSp>
        <p:nvCxnSpPr>
          <p:cNvPr id="208" name="Google Shape;208;p29"/>
          <p:cNvCxnSpPr/>
          <p:nvPr/>
        </p:nvCxnSpPr>
        <p:spPr>
          <a:xfrm>
            <a:off x="5573712" y="1752600"/>
            <a:ext cx="1871662" cy="0"/>
          </a:xfrm>
          <a:prstGeom prst="straightConnector1">
            <a:avLst/>
          </a:prstGeom>
          <a:noFill/>
          <a:ln w="38100" cap="flat" cmpd="sng">
            <a:solidFill>
              <a:schemeClr val="dk1"/>
            </a:solidFill>
            <a:prstDash val="solid"/>
            <a:miter lim="800000"/>
            <a:headEnd type="none" w="med" len="med"/>
            <a:tailEnd type="triangle" w="med" len="med"/>
          </a:ln>
        </p:spPr>
      </p:cxnSp>
      <p:pic>
        <p:nvPicPr>
          <p:cNvPr id="209" name="Google Shape;209;p29"/>
          <p:cNvPicPr preferRelativeResize="0"/>
          <p:nvPr/>
        </p:nvPicPr>
        <p:blipFill rotWithShape="1">
          <a:blip r:embed="rId5">
            <a:alphaModFix/>
          </a:blip>
          <a:srcRect/>
          <a:stretch/>
        </p:blipFill>
        <p:spPr>
          <a:xfrm>
            <a:off x="1854201" y="2559050"/>
            <a:ext cx="2624137" cy="1492250"/>
          </a:xfrm>
          <a:prstGeom prst="rect">
            <a:avLst/>
          </a:prstGeom>
          <a:noFill/>
          <a:ln>
            <a:noFill/>
          </a:ln>
        </p:spPr>
      </p:pic>
      <p:pic>
        <p:nvPicPr>
          <p:cNvPr id="210" name="Google Shape;210;p29"/>
          <p:cNvPicPr preferRelativeResize="0"/>
          <p:nvPr/>
        </p:nvPicPr>
        <p:blipFill rotWithShape="1">
          <a:blip r:embed="rId6">
            <a:alphaModFix/>
          </a:blip>
          <a:srcRect/>
          <a:stretch/>
        </p:blipFill>
        <p:spPr>
          <a:xfrm>
            <a:off x="4716462" y="2571751"/>
            <a:ext cx="2747962" cy="1444625"/>
          </a:xfrm>
          <a:prstGeom prst="rect">
            <a:avLst/>
          </a:prstGeom>
          <a:noFill/>
          <a:ln>
            <a:noFill/>
          </a:ln>
        </p:spPr>
      </p:pic>
      <p:pic>
        <p:nvPicPr>
          <p:cNvPr id="211" name="Google Shape;211;p29"/>
          <p:cNvPicPr preferRelativeResize="0"/>
          <p:nvPr/>
        </p:nvPicPr>
        <p:blipFill rotWithShape="1">
          <a:blip r:embed="rId7">
            <a:alphaModFix/>
          </a:blip>
          <a:srcRect/>
          <a:stretch/>
        </p:blipFill>
        <p:spPr>
          <a:xfrm>
            <a:off x="7800976" y="2528887"/>
            <a:ext cx="2579687" cy="1466850"/>
          </a:xfrm>
          <a:prstGeom prst="rect">
            <a:avLst/>
          </a:prstGeom>
          <a:noFill/>
          <a:ln>
            <a:noFill/>
          </a:ln>
        </p:spPr>
      </p:pic>
      <p:pic>
        <p:nvPicPr>
          <p:cNvPr id="212" name="Google Shape;212;p29"/>
          <p:cNvPicPr preferRelativeResize="0"/>
          <p:nvPr/>
        </p:nvPicPr>
        <p:blipFill rotWithShape="1">
          <a:blip r:embed="rId8">
            <a:alphaModFix/>
          </a:blip>
          <a:srcRect/>
          <a:stretch/>
        </p:blipFill>
        <p:spPr>
          <a:xfrm>
            <a:off x="1955800" y="4230688"/>
            <a:ext cx="2576512" cy="1411287"/>
          </a:xfrm>
          <a:prstGeom prst="rect">
            <a:avLst/>
          </a:prstGeom>
          <a:noFill/>
          <a:ln>
            <a:noFill/>
          </a:ln>
        </p:spPr>
      </p:pic>
      <p:pic>
        <p:nvPicPr>
          <p:cNvPr id="213" name="Google Shape;213;p29"/>
          <p:cNvPicPr preferRelativeResize="0"/>
          <p:nvPr/>
        </p:nvPicPr>
        <p:blipFill rotWithShape="1">
          <a:blip r:embed="rId9">
            <a:alphaModFix/>
          </a:blip>
          <a:srcRect/>
          <a:stretch/>
        </p:blipFill>
        <p:spPr>
          <a:xfrm>
            <a:off x="4799012" y="4205288"/>
            <a:ext cx="2684462" cy="1462087"/>
          </a:xfrm>
          <a:prstGeom prst="rect">
            <a:avLst/>
          </a:prstGeom>
          <a:noFill/>
          <a:ln>
            <a:noFill/>
          </a:ln>
        </p:spPr>
      </p:pic>
      <p:pic>
        <p:nvPicPr>
          <p:cNvPr id="214" name="Google Shape;214;p29"/>
          <p:cNvPicPr preferRelativeResize="0"/>
          <p:nvPr/>
        </p:nvPicPr>
        <p:blipFill rotWithShape="1">
          <a:blip r:embed="rId10">
            <a:alphaModFix/>
          </a:blip>
          <a:srcRect/>
          <a:stretch/>
        </p:blipFill>
        <p:spPr>
          <a:xfrm>
            <a:off x="7759700" y="4202113"/>
            <a:ext cx="2697162" cy="1417637"/>
          </a:xfrm>
          <a:prstGeom prst="rect">
            <a:avLst/>
          </a:prstGeom>
          <a:noFill/>
          <a:ln>
            <a:noFill/>
          </a:ln>
        </p:spPr>
      </p:pic>
      <p:sp>
        <p:nvSpPr>
          <p:cNvPr id="215" name="Google Shape;215;p29"/>
          <p:cNvSpPr txBox="1"/>
          <p:nvPr/>
        </p:nvSpPr>
        <p:spPr>
          <a:xfrm>
            <a:off x="1901826" y="5849938"/>
            <a:ext cx="8504237" cy="701675"/>
          </a:xfrm>
          <a:prstGeom prst="rect">
            <a:avLst/>
          </a:prstGeom>
          <a:noFill/>
          <a:ln>
            <a:noFill/>
          </a:ln>
        </p:spPr>
        <p:txBody>
          <a:bodyPr spcFirstLastPara="1" wrap="square" lIns="91425" tIns="45700" rIns="91425" bIns="45700" anchor="t" anchorCtr="0">
            <a:spAutoFit/>
          </a:bodyPr>
          <a:lstStyle/>
          <a:p>
            <a:pPr>
              <a:buClr>
                <a:schemeClr val="dk1"/>
              </a:buClr>
              <a:buSzPts val="2000"/>
            </a:pPr>
            <a:r>
              <a:rPr lang="en-US" sz="2000" b="1">
                <a:solidFill>
                  <a:schemeClr val="dk1"/>
                </a:solidFill>
                <a:latin typeface="Arial"/>
                <a:ea typeface="Arial"/>
                <a:cs typeface="Arial"/>
                <a:sym typeface="Arial"/>
              </a:rPr>
              <a:t>Original image f is reasonably bright, but gradually the pixels get darker as the Grey-level resolution decreases.</a:t>
            </a:r>
            <a:endParaRPr/>
          </a:p>
        </p:txBody>
      </p:sp>
    </p:spTree>
    <p:extLst>
      <p:ext uri="{BB962C8B-B14F-4D97-AF65-F5344CB8AC3E}">
        <p14:creationId xmlns:p14="http://schemas.microsoft.com/office/powerpoint/2010/main" val="2106848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4"/>
                                        </p:tgtEl>
                                        <p:attrNameLst>
                                          <p:attrName>style.visibility</p:attrName>
                                        </p:attrNameLst>
                                      </p:cBhvr>
                                      <p:to>
                                        <p:strVal val="visible"/>
                                      </p:to>
                                    </p:set>
                                    <p:anim calcmode="lin" valueType="num">
                                      <p:cBhvr additive="base">
                                        <p:cTn id="7" dur="500"/>
                                        <p:tgtEl>
                                          <p:spTgt spid="20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07"/>
                                        </p:tgtEl>
                                        <p:attrNameLst>
                                          <p:attrName>style.visibility</p:attrName>
                                        </p:attrNameLst>
                                      </p:cBhvr>
                                      <p:to>
                                        <p:strVal val="visible"/>
                                      </p:to>
                                    </p:set>
                                    <p:anim calcmode="lin" valueType="num">
                                      <p:cBhvr additive="base">
                                        <p:cTn id="12" dur="500"/>
                                        <p:tgtEl>
                                          <p:spTgt spid="207"/>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08"/>
                                        </p:tgtEl>
                                        <p:attrNameLst>
                                          <p:attrName>style.visibility</p:attrName>
                                        </p:attrNameLst>
                                      </p:cBhvr>
                                      <p:to>
                                        <p:strVal val="visible"/>
                                      </p:to>
                                    </p:set>
                                    <p:anim calcmode="lin" valueType="num">
                                      <p:cBhvr additive="base">
                                        <p:cTn id="17" dur="500"/>
                                        <p:tgtEl>
                                          <p:spTgt spid="208"/>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15"/>
                                        </p:tgtEl>
                                        <p:attrNameLst>
                                          <p:attrName>style.visibility</p:attrName>
                                        </p:attrNameLst>
                                      </p:cBhvr>
                                      <p:to>
                                        <p:strVal val="visible"/>
                                      </p:to>
                                    </p:set>
                                    <p:anim calcmode="lin" valueType="num">
                                      <p:cBhvr additive="base">
                                        <p:cTn id="22" dur="500"/>
                                        <p:tgtEl>
                                          <p:spTgt spid="21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0"/>
          <p:cNvSpPr txBox="1">
            <a:spLocks noGrp="1"/>
          </p:cNvSpPr>
          <p:nvPr>
            <p:ph type="title"/>
          </p:nvPr>
        </p:nvSpPr>
        <p:spPr>
          <a:xfrm>
            <a:off x="1981200" y="274637"/>
            <a:ext cx="8229600" cy="411162"/>
          </a:xfrm>
          <a:prstGeom prst="rect">
            <a:avLst/>
          </a:prstGeom>
          <a:noFill/>
          <a:ln>
            <a:noFill/>
          </a:ln>
        </p:spPr>
        <p:txBody>
          <a:bodyPr spcFirstLastPara="1" vert="horz" wrap="square" lIns="91425" tIns="45700" rIns="91425" bIns="45700" rtlCol="0" anchor="ctr" anchorCtr="0">
            <a:noAutofit/>
          </a:bodyPr>
          <a:lstStyle/>
          <a:p>
            <a:pPr algn="ctr">
              <a:lnSpc>
                <a:spcPct val="100000"/>
              </a:lnSpc>
              <a:spcBef>
                <a:spcPts val="0"/>
              </a:spcBef>
              <a:buClr>
                <a:schemeClr val="dk2"/>
              </a:buClr>
              <a:buSzPts val="2800"/>
            </a:pPr>
            <a:r>
              <a:rPr lang="en-US" sz="2800">
                <a:solidFill>
                  <a:schemeClr val="dk2"/>
                </a:solidFill>
                <a:latin typeface="Arial"/>
                <a:ea typeface="Arial"/>
                <a:cs typeface="Arial"/>
                <a:sym typeface="Arial"/>
              </a:rPr>
              <a:t>Effect of grey level resolution </a:t>
            </a:r>
            <a:endParaRPr/>
          </a:p>
        </p:txBody>
      </p:sp>
      <p:pic>
        <p:nvPicPr>
          <p:cNvPr id="221" name="Google Shape;221;p30"/>
          <p:cNvPicPr preferRelativeResize="0"/>
          <p:nvPr/>
        </p:nvPicPr>
        <p:blipFill rotWithShape="1">
          <a:blip r:embed="rId3">
            <a:alphaModFix/>
          </a:blip>
          <a:srcRect/>
          <a:stretch/>
        </p:blipFill>
        <p:spPr>
          <a:xfrm>
            <a:off x="5181600" y="838200"/>
            <a:ext cx="2209800" cy="1657350"/>
          </a:xfrm>
          <a:prstGeom prst="rect">
            <a:avLst/>
          </a:prstGeom>
          <a:noFill/>
          <a:ln>
            <a:noFill/>
          </a:ln>
        </p:spPr>
      </p:pic>
      <p:pic>
        <p:nvPicPr>
          <p:cNvPr id="222" name="Google Shape;222;p30"/>
          <p:cNvPicPr preferRelativeResize="0"/>
          <p:nvPr/>
        </p:nvPicPr>
        <p:blipFill rotWithShape="1">
          <a:blip r:embed="rId4">
            <a:alphaModFix/>
          </a:blip>
          <a:srcRect/>
          <a:stretch/>
        </p:blipFill>
        <p:spPr>
          <a:xfrm>
            <a:off x="7467600" y="838200"/>
            <a:ext cx="2209800" cy="1649412"/>
          </a:xfrm>
          <a:prstGeom prst="rect">
            <a:avLst/>
          </a:prstGeom>
          <a:noFill/>
          <a:ln>
            <a:noFill/>
          </a:ln>
        </p:spPr>
      </p:pic>
      <p:pic>
        <p:nvPicPr>
          <p:cNvPr id="223" name="Google Shape;223;p30"/>
          <p:cNvPicPr preferRelativeResize="0"/>
          <p:nvPr/>
        </p:nvPicPr>
        <p:blipFill rotWithShape="1">
          <a:blip r:embed="rId5">
            <a:alphaModFix/>
          </a:blip>
          <a:srcRect/>
          <a:stretch/>
        </p:blipFill>
        <p:spPr>
          <a:xfrm>
            <a:off x="2711450" y="2852737"/>
            <a:ext cx="2209800" cy="1662112"/>
          </a:xfrm>
          <a:prstGeom prst="rect">
            <a:avLst/>
          </a:prstGeom>
          <a:noFill/>
          <a:ln>
            <a:noFill/>
          </a:ln>
        </p:spPr>
      </p:pic>
      <p:pic>
        <p:nvPicPr>
          <p:cNvPr id="224" name="Google Shape;224;p30"/>
          <p:cNvPicPr preferRelativeResize="0"/>
          <p:nvPr/>
        </p:nvPicPr>
        <p:blipFill rotWithShape="1">
          <a:blip r:embed="rId6">
            <a:alphaModFix/>
          </a:blip>
          <a:srcRect/>
          <a:stretch/>
        </p:blipFill>
        <p:spPr>
          <a:xfrm>
            <a:off x="5029200" y="2819400"/>
            <a:ext cx="2184400" cy="1638300"/>
          </a:xfrm>
          <a:prstGeom prst="rect">
            <a:avLst/>
          </a:prstGeom>
          <a:noFill/>
          <a:ln>
            <a:noFill/>
          </a:ln>
        </p:spPr>
      </p:pic>
      <p:pic>
        <p:nvPicPr>
          <p:cNvPr id="225" name="Google Shape;225;p30"/>
          <p:cNvPicPr preferRelativeResize="0"/>
          <p:nvPr/>
        </p:nvPicPr>
        <p:blipFill rotWithShape="1">
          <a:blip r:embed="rId7">
            <a:alphaModFix/>
          </a:blip>
          <a:srcRect/>
          <a:stretch/>
        </p:blipFill>
        <p:spPr>
          <a:xfrm>
            <a:off x="7391400" y="2743200"/>
            <a:ext cx="2209800" cy="1657350"/>
          </a:xfrm>
          <a:prstGeom prst="rect">
            <a:avLst/>
          </a:prstGeom>
          <a:noFill/>
          <a:ln>
            <a:noFill/>
          </a:ln>
        </p:spPr>
      </p:pic>
      <p:pic>
        <p:nvPicPr>
          <p:cNvPr id="226" name="Google Shape;226;p30"/>
          <p:cNvPicPr preferRelativeResize="0"/>
          <p:nvPr/>
        </p:nvPicPr>
        <p:blipFill rotWithShape="1">
          <a:blip r:embed="rId8">
            <a:alphaModFix/>
          </a:blip>
          <a:srcRect/>
          <a:stretch/>
        </p:blipFill>
        <p:spPr>
          <a:xfrm>
            <a:off x="2667000" y="4724400"/>
            <a:ext cx="2209800" cy="1662112"/>
          </a:xfrm>
          <a:prstGeom prst="rect">
            <a:avLst/>
          </a:prstGeom>
          <a:noFill/>
          <a:ln>
            <a:noFill/>
          </a:ln>
        </p:spPr>
      </p:pic>
      <p:pic>
        <p:nvPicPr>
          <p:cNvPr id="227" name="Google Shape;227;p30"/>
          <p:cNvPicPr preferRelativeResize="0"/>
          <p:nvPr/>
        </p:nvPicPr>
        <p:blipFill rotWithShape="1">
          <a:blip r:embed="rId9">
            <a:alphaModFix/>
          </a:blip>
          <a:srcRect/>
          <a:stretch/>
        </p:blipFill>
        <p:spPr>
          <a:xfrm>
            <a:off x="2743200" y="838200"/>
            <a:ext cx="2286000" cy="1714500"/>
          </a:xfrm>
          <a:prstGeom prst="rect">
            <a:avLst/>
          </a:prstGeom>
          <a:noFill/>
          <a:ln>
            <a:noFill/>
          </a:ln>
        </p:spPr>
      </p:pic>
      <p:pic>
        <p:nvPicPr>
          <p:cNvPr id="228" name="Google Shape;228;p30"/>
          <p:cNvPicPr preferRelativeResize="0"/>
          <p:nvPr/>
        </p:nvPicPr>
        <p:blipFill rotWithShape="1">
          <a:blip r:embed="rId10">
            <a:alphaModFix/>
          </a:blip>
          <a:srcRect/>
          <a:stretch/>
        </p:blipFill>
        <p:spPr>
          <a:xfrm>
            <a:off x="5029200" y="4724400"/>
            <a:ext cx="2209800" cy="1662112"/>
          </a:xfrm>
          <a:prstGeom prst="rect">
            <a:avLst/>
          </a:prstGeom>
          <a:noFill/>
          <a:ln>
            <a:noFill/>
          </a:ln>
        </p:spPr>
      </p:pic>
      <p:pic>
        <p:nvPicPr>
          <p:cNvPr id="229" name="Google Shape;229;p30"/>
          <p:cNvPicPr preferRelativeResize="0"/>
          <p:nvPr/>
        </p:nvPicPr>
        <p:blipFill rotWithShape="1">
          <a:blip r:embed="rId11">
            <a:alphaModFix/>
          </a:blip>
          <a:srcRect/>
          <a:stretch/>
        </p:blipFill>
        <p:spPr>
          <a:xfrm>
            <a:off x="7467600" y="4724400"/>
            <a:ext cx="2209800" cy="1649412"/>
          </a:xfrm>
          <a:prstGeom prst="rect">
            <a:avLst/>
          </a:prstGeom>
          <a:noFill/>
          <a:ln>
            <a:noFill/>
          </a:ln>
        </p:spPr>
      </p:pic>
      <p:sp>
        <p:nvSpPr>
          <p:cNvPr id="230" name="Google Shape;230;p30"/>
          <p:cNvSpPr txBox="1"/>
          <p:nvPr/>
        </p:nvSpPr>
        <p:spPr>
          <a:xfrm>
            <a:off x="3012440" y="2495550"/>
            <a:ext cx="685800" cy="274637"/>
          </a:xfrm>
          <a:prstGeom prst="rect">
            <a:avLst/>
          </a:prstGeom>
          <a:noFill/>
          <a:ln>
            <a:noFill/>
          </a:ln>
        </p:spPr>
        <p:txBody>
          <a:bodyPr spcFirstLastPara="1" wrap="square" lIns="91425" tIns="45700" rIns="91425" bIns="45700" anchor="t" anchorCtr="0">
            <a:spAutoFit/>
          </a:bodyPr>
          <a:lstStyle/>
          <a:p>
            <a:pPr>
              <a:buClr>
                <a:schemeClr val="dk1"/>
              </a:buClr>
              <a:buSzPts val="1200"/>
            </a:pPr>
            <a:r>
              <a:rPr lang="en-US" sz="1200" b="1">
                <a:solidFill>
                  <a:schemeClr val="dk1"/>
                </a:solidFill>
                <a:latin typeface="Arial"/>
                <a:ea typeface="Arial"/>
                <a:cs typeface="Arial"/>
                <a:sym typeface="Arial"/>
              </a:rPr>
              <a:t>8 bits</a:t>
            </a:r>
            <a:endParaRPr/>
          </a:p>
        </p:txBody>
      </p:sp>
      <p:sp>
        <p:nvSpPr>
          <p:cNvPr id="231" name="Google Shape;231;p30"/>
          <p:cNvSpPr txBox="1"/>
          <p:nvPr/>
        </p:nvSpPr>
        <p:spPr>
          <a:xfrm>
            <a:off x="5715000" y="2514601"/>
            <a:ext cx="685800" cy="274637"/>
          </a:xfrm>
          <a:prstGeom prst="rect">
            <a:avLst/>
          </a:prstGeom>
          <a:noFill/>
          <a:ln>
            <a:noFill/>
          </a:ln>
        </p:spPr>
        <p:txBody>
          <a:bodyPr spcFirstLastPara="1" wrap="square" lIns="91425" tIns="45700" rIns="91425" bIns="45700" anchor="t" anchorCtr="0">
            <a:spAutoFit/>
          </a:bodyPr>
          <a:lstStyle/>
          <a:p>
            <a:pPr>
              <a:buClr>
                <a:schemeClr val="dk1"/>
              </a:buClr>
              <a:buSzPts val="1200"/>
            </a:pPr>
            <a:r>
              <a:rPr lang="en-US" sz="1200" b="1">
                <a:solidFill>
                  <a:schemeClr val="dk1"/>
                </a:solidFill>
                <a:latin typeface="Arial"/>
                <a:ea typeface="Arial"/>
                <a:cs typeface="Arial"/>
                <a:sym typeface="Arial"/>
              </a:rPr>
              <a:t>7 bits</a:t>
            </a:r>
            <a:endParaRPr/>
          </a:p>
        </p:txBody>
      </p:sp>
      <p:sp>
        <p:nvSpPr>
          <p:cNvPr id="232" name="Google Shape;232;p30"/>
          <p:cNvSpPr txBox="1"/>
          <p:nvPr/>
        </p:nvSpPr>
        <p:spPr>
          <a:xfrm>
            <a:off x="8077200" y="2514601"/>
            <a:ext cx="685800" cy="274637"/>
          </a:xfrm>
          <a:prstGeom prst="rect">
            <a:avLst/>
          </a:prstGeom>
          <a:noFill/>
          <a:ln>
            <a:noFill/>
          </a:ln>
        </p:spPr>
        <p:txBody>
          <a:bodyPr spcFirstLastPara="1" wrap="square" lIns="91425" tIns="45700" rIns="91425" bIns="45700" anchor="t" anchorCtr="0">
            <a:spAutoFit/>
          </a:bodyPr>
          <a:lstStyle/>
          <a:p>
            <a:pPr>
              <a:buClr>
                <a:schemeClr val="dk1"/>
              </a:buClr>
              <a:buSzPts val="1200"/>
            </a:pPr>
            <a:r>
              <a:rPr lang="en-US" sz="1200" b="1">
                <a:solidFill>
                  <a:schemeClr val="dk1"/>
                </a:solidFill>
                <a:latin typeface="Arial"/>
                <a:ea typeface="Arial"/>
                <a:cs typeface="Arial"/>
                <a:sym typeface="Arial"/>
              </a:rPr>
              <a:t>6 bits</a:t>
            </a:r>
            <a:endParaRPr/>
          </a:p>
        </p:txBody>
      </p:sp>
      <p:sp>
        <p:nvSpPr>
          <p:cNvPr id="233" name="Google Shape;233;p30"/>
          <p:cNvSpPr txBox="1"/>
          <p:nvPr/>
        </p:nvSpPr>
        <p:spPr>
          <a:xfrm>
            <a:off x="3429000" y="4495801"/>
            <a:ext cx="685800" cy="274637"/>
          </a:xfrm>
          <a:prstGeom prst="rect">
            <a:avLst/>
          </a:prstGeom>
          <a:noFill/>
          <a:ln>
            <a:noFill/>
          </a:ln>
        </p:spPr>
        <p:txBody>
          <a:bodyPr spcFirstLastPara="1" wrap="square" lIns="91425" tIns="45700" rIns="91425" bIns="45700" anchor="t" anchorCtr="0">
            <a:spAutoFit/>
          </a:bodyPr>
          <a:lstStyle/>
          <a:p>
            <a:pPr>
              <a:buClr>
                <a:schemeClr val="dk1"/>
              </a:buClr>
              <a:buSzPts val="1200"/>
            </a:pPr>
            <a:r>
              <a:rPr lang="en-US" sz="1200" b="1">
                <a:solidFill>
                  <a:schemeClr val="dk1"/>
                </a:solidFill>
                <a:latin typeface="Arial"/>
                <a:ea typeface="Arial"/>
                <a:cs typeface="Arial"/>
                <a:sym typeface="Arial"/>
              </a:rPr>
              <a:t>5 bits</a:t>
            </a:r>
            <a:endParaRPr/>
          </a:p>
        </p:txBody>
      </p:sp>
      <p:sp>
        <p:nvSpPr>
          <p:cNvPr id="234" name="Google Shape;234;p30"/>
          <p:cNvSpPr txBox="1"/>
          <p:nvPr/>
        </p:nvSpPr>
        <p:spPr>
          <a:xfrm>
            <a:off x="5867400" y="4419601"/>
            <a:ext cx="685800" cy="274637"/>
          </a:xfrm>
          <a:prstGeom prst="rect">
            <a:avLst/>
          </a:prstGeom>
          <a:noFill/>
          <a:ln>
            <a:noFill/>
          </a:ln>
        </p:spPr>
        <p:txBody>
          <a:bodyPr spcFirstLastPara="1" wrap="square" lIns="91425" tIns="45700" rIns="91425" bIns="45700" anchor="t" anchorCtr="0">
            <a:spAutoFit/>
          </a:bodyPr>
          <a:lstStyle/>
          <a:p>
            <a:pPr>
              <a:buClr>
                <a:schemeClr val="dk1"/>
              </a:buClr>
              <a:buSzPts val="1200"/>
            </a:pPr>
            <a:r>
              <a:rPr lang="en-US" sz="1200" b="1">
                <a:solidFill>
                  <a:schemeClr val="dk1"/>
                </a:solidFill>
                <a:latin typeface="Arial"/>
                <a:ea typeface="Arial"/>
                <a:cs typeface="Arial"/>
                <a:sym typeface="Arial"/>
              </a:rPr>
              <a:t>4 bits</a:t>
            </a:r>
            <a:endParaRPr/>
          </a:p>
        </p:txBody>
      </p:sp>
      <p:sp>
        <p:nvSpPr>
          <p:cNvPr id="235" name="Google Shape;235;p30"/>
          <p:cNvSpPr txBox="1"/>
          <p:nvPr/>
        </p:nvSpPr>
        <p:spPr>
          <a:xfrm>
            <a:off x="8153400" y="4419601"/>
            <a:ext cx="685800" cy="274637"/>
          </a:xfrm>
          <a:prstGeom prst="rect">
            <a:avLst/>
          </a:prstGeom>
          <a:noFill/>
          <a:ln>
            <a:noFill/>
          </a:ln>
        </p:spPr>
        <p:txBody>
          <a:bodyPr spcFirstLastPara="1" wrap="square" lIns="91425" tIns="45700" rIns="91425" bIns="45700" anchor="t" anchorCtr="0">
            <a:spAutoFit/>
          </a:bodyPr>
          <a:lstStyle/>
          <a:p>
            <a:pPr>
              <a:buClr>
                <a:schemeClr val="dk1"/>
              </a:buClr>
              <a:buSzPts val="1200"/>
            </a:pPr>
            <a:r>
              <a:rPr lang="en-US" sz="1200" b="1">
                <a:solidFill>
                  <a:schemeClr val="dk1"/>
                </a:solidFill>
                <a:latin typeface="Arial"/>
                <a:ea typeface="Arial"/>
                <a:cs typeface="Arial"/>
                <a:sym typeface="Arial"/>
              </a:rPr>
              <a:t>3 bits</a:t>
            </a:r>
            <a:endParaRPr/>
          </a:p>
        </p:txBody>
      </p:sp>
      <p:sp>
        <p:nvSpPr>
          <p:cNvPr id="236" name="Google Shape;236;p30"/>
          <p:cNvSpPr txBox="1"/>
          <p:nvPr/>
        </p:nvSpPr>
        <p:spPr>
          <a:xfrm>
            <a:off x="3276600" y="6400801"/>
            <a:ext cx="685800" cy="274637"/>
          </a:xfrm>
          <a:prstGeom prst="rect">
            <a:avLst/>
          </a:prstGeom>
          <a:noFill/>
          <a:ln>
            <a:noFill/>
          </a:ln>
        </p:spPr>
        <p:txBody>
          <a:bodyPr spcFirstLastPara="1" wrap="square" lIns="91425" tIns="45700" rIns="91425" bIns="45700" anchor="t" anchorCtr="0">
            <a:spAutoFit/>
          </a:bodyPr>
          <a:lstStyle/>
          <a:p>
            <a:pPr>
              <a:buClr>
                <a:schemeClr val="dk1"/>
              </a:buClr>
              <a:buSzPts val="1200"/>
            </a:pPr>
            <a:r>
              <a:rPr lang="en-US" sz="1200" b="1">
                <a:solidFill>
                  <a:schemeClr val="dk1"/>
                </a:solidFill>
                <a:latin typeface="Arial"/>
                <a:ea typeface="Arial"/>
                <a:cs typeface="Arial"/>
                <a:sym typeface="Arial"/>
              </a:rPr>
              <a:t>2 bits</a:t>
            </a:r>
            <a:endParaRPr/>
          </a:p>
        </p:txBody>
      </p:sp>
      <p:sp>
        <p:nvSpPr>
          <p:cNvPr id="237" name="Google Shape;237;p30"/>
          <p:cNvSpPr txBox="1"/>
          <p:nvPr/>
        </p:nvSpPr>
        <p:spPr>
          <a:xfrm>
            <a:off x="5880100" y="6381751"/>
            <a:ext cx="685800" cy="274637"/>
          </a:xfrm>
          <a:prstGeom prst="rect">
            <a:avLst/>
          </a:prstGeom>
          <a:noFill/>
          <a:ln>
            <a:noFill/>
          </a:ln>
        </p:spPr>
        <p:txBody>
          <a:bodyPr spcFirstLastPara="1" wrap="square" lIns="91425" tIns="45700" rIns="91425" bIns="45700" anchor="t" anchorCtr="0">
            <a:spAutoFit/>
          </a:bodyPr>
          <a:lstStyle/>
          <a:p>
            <a:pPr>
              <a:buClr>
                <a:schemeClr val="dk1"/>
              </a:buClr>
              <a:buSzPts val="1200"/>
            </a:pPr>
            <a:r>
              <a:rPr lang="en-US" sz="1200" b="1">
                <a:solidFill>
                  <a:schemeClr val="dk1"/>
                </a:solidFill>
                <a:latin typeface="Arial"/>
                <a:ea typeface="Arial"/>
                <a:cs typeface="Arial"/>
                <a:sym typeface="Arial"/>
              </a:rPr>
              <a:t>1 bit</a:t>
            </a:r>
            <a:endParaRPr/>
          </a:p>
        </p:txBody>
      </p:sp>
      <p:sp>
        <p:nvSpPr>
          <p:cNvPr id="238" name="Google Shape;238;p30"/>
          <p:cNvSpPr txBox="1"/>
          <p:nvPr/>
        </p:nvSpPr>
        <p:spPr>
          <a:xfrm>
            <a:off x="8153400" y="6400801"/>
            <a:ext cx="990600" cy="274637"/>
          </a:xfrm>
          <a:prstGeom prst="rect">
            <a:avLst/>
          </a:prstGeom>
          <a:noFill/>
          <a:ln>
            <a:noFill/>
          </a:ln>
        </p:spPr>
        <p:txBody>
          <a:bodyPr spcFirstLastPara="1" wrap="square" lIns="91425" tIns="45700" rIns="91425" bIns="45700" anchor="t" anchorCtr="0">
            <a:spAutoFit/>
          </a:bodyPr>
          <a:lstStyle/>
          <a:p>
            <a:pPr>
              <a:buClr>
                <a:schemeClr val="dk1"/>
              </a:buClr>
              <a:buSzPts val="1200"/>
            </a:pPr>
            <a:r>
              <a:rPr lang="en-US" sz="1200" b="1">
                <a:solidFill>
                  <a:schemeClr val="dk1"/>
                </a:solidFill>
                <a:latin typeface="Arial"/>
                <a:ea typeface="Arial"/>
                <a:cs typeface="Arial"/>
                <a:sym typeface="Arial"/>
              </a:rPr>
              <a:t>0 bits  !!!</a:t>
            </a:r>
            <a:endParaRPr/>
          </a:p>
        </p:txBody>
      </p:sp>
    </p:spTree>
    <p:extLst>
      <p:ext uri="{BB962C8B-B14F-4D97-AF65-F5344CB8AC3E}">
        <p14:creationId xmlns:p14="http://schemas.microsoft.com/office/powerpoint/2010/main" val="1815103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20"/>
                                        </p:tgtEl>
                                        <p:attrNameLst>
                                          <p:attrName>style.visibility</p:attrName>
                                        </p:attrNameLst>
                                      </p:cBhvr>
                                      <p:to>
                                        <p:strVal val="visible"/>
                                      </p:to>
                                    </p:set>
                                    <p:anim calcmode="lin" valueType="num">
                                      <p:cBhvr additive="base">
                                        <p:cTn id="7" dur="500"/>
                                        <p:tgtEl>
                                          <p:spTgt spid="22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707515"/>
          </a:xfrm>
        </p:spPr>
        <p:txBody>
          <a:bodyPr>
            <a:noAutofit/>
          </a:bodyPr>
          <a:lstStyle/>
          <a:p>
            <a:r>
              <a:rPr lang="en-US" sz="2000" dirty="0"/>
              <a:t>Sometimes, the range of values spanned by the grayscale is referred to as the </a:t>
            </a:r>
            <a:r>
              <a:rPr lang="en-US" sz="2000" i="1" dirty="0"/>
              <a:t>dynamic range</a:t>
            </a:r>
            <a:r>
              <a:rPr lang="en-US" sz="2000" dirty="0"/>
              <a:t>, a term used in different ways in different fields. Here, we define the dynamic range of an imaging system to be the ratio of the maximum measurable intensity to the minimum detectable intensity level in the system. As a rule, the upper limit is determined by </a:t>
            </a:r>
            <a:r>
              <a:rPr lang="en-US" sz="2000" i="1" dirty="0"/>
              <a:t>saturation </a:t>
            </a:r>
            <a:r>
              <a:rPr lang="en-US" sz="2000" dirty="0"/>
              <a:t>and the lower limit by </a:t>
            </a:r>
            <a:r>
              <a:rPr lang="en-US" sz="2000" i="1" dirty="0"/>
              <a:t>noise</a:t>
            </a:r>
            <a:r>
              <a:rPr lang="en-US" sz="2000" dirty="0"/>
              <a:t>, although noise can be present also in lighter intensities. </a:t>
            </a:r>
            <a:br>
              <a:rPr lang="en-US" sz="2000" dirty="0"/>
            </a:br>
            <a:endParaRPr lang="en-US" sz="2000" dirty="0"/>
          </a:p>
        </p:txBody>
      </p:sp>
      <p:pic>
        <p:nvPicPr>
          <p:cNvPr id="3" name="Picture 2"/>
          <p:cNvPicPr>
            <a:picLocks noChangeAspect="1"/>
          </p:cNvPicPr>
          <p:nvPr/>
        </p:nvPicPr>
        <p:blipFill>
          <a:blip r:embed="rId2"/>
          <a:stretch>
            <a:fillRect/>
          </a:stretch>
        </p:blipFill>
        <p:spPr>
          <a:xfrm>
            <a:off x="838200" y="1930022"/>
            <a:ext cx="8483186" cy="4582538"/>
          </a:xfrm>
          <a:prstGeom prst="rect">
            <a:avLst/>
          </a:prstGeom>
        </p:spPr>
      </p:pic>
    </p:spTree>
    <p:extLst>
      <p:ext uri="{BB962C8B-B14F-4D97-AF65-F5344CB8AC3E}">
        <p14:creationId xmlns:p14="http://schemas.microsoft.com/office/powerpoint/2010/main" val="6392476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REPRESENTING DIGITAL IMAGES </a:t>
            </a:r>
          </a:p>
        </p:txBody>
      </p:sp>
      <p:sp>
        <p:nvSpPr>
          <p:cNvPr id="4" name="Content Placeholder 3"/>
          <p:cNvSpPr>
            <a:spLocks noGrp="1"/>
          </p:cNvSpPr>
          <p:nvPr>
            <p:ph idx="1"/>
          </p:nvPr>
        </p:nvSpPr>
        <p:spPr/>
        <p:txBody>
          <a:bodyPr/>
          <a:lstStyle/>
          <a:p>
            <a:r>
              <a:rPr lang="en-US" dirty="0"/>
              <a:t>The number, </a:t>
            </a:r>
            <a:r>
              <a:rPr lang="en-US" i="1" dirty="0"/>
              <a:t>b</a:t>
            </a:r>
            <a:r>
              <a:rPr lang="en-US" dirty="0"/>
              <a:t>, of bits required to store a digital image is </a:t>
            </a:r>
          </a:p>
          <a:p>
            <a:r>
              <a:rPr lang="en-US" dirty="0"/>
              <a:t>b = M * N * K</a:t>
            </a:r>
          </a:p>
          <a:p>
            <a:r>
              <a:rPr lang="en-US" dirty="0"/>
              <a:t>When M = N</a:t>
            </a:r>
          </a:p>
          <a:p>
            <a:r>
              <a:rPr lang="en-US" dirty="0"/>
              <a:t>B = N^2 * k</a:t>
            </a:r>
          </a:p>
          <a:p>
            <a:pPr marL="0" indent="0">
              <a:buNone/>
            </a:pPr>
            <a:br>
              <a:rPr lang="en-US" dirty="0"/>
            </a:br>
            <a:endParaRPr lang="en-US" dirty="0"/>
          </a:p>
        </p:txBody>
      </p:sp>
    </p:spTree>
    <p:extLst>
      <p:ext uri="{BB962C8B-B14F-4D97-AF65-F5344CB8AC3E}">
        <p14:creationId xmlns:p14="http://schemas.microsoft.com/office/powerpoint/2010/main" val="1226722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72056" y="544132"/>
            <a:ext cx="7014353" cy="5296212"/>
          </a:xfrm>
          <a:prstGeom prst="rect">
            <a:avLst/>
          </a:prstGeom>
        </p:spPr>
      </p:pic>
    </p:spTree>
    <p:extLst>
      <p:ext uri="{BB962C8B-B14F-4D97-AF65-F5344CB8AC3E}">
        <p14:creationId xmlns:p14="http://schemas.microsoft.com/office/powerpoint/2010/main" val="16888801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Image storage</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1825625"/>
            <a:ext cx="8067358" cy="4450118"/>
          </a:xfrm>
          <a:prstGeom prst="rect">
            <a:avLst/>
          </a:prstGeom>
        </p:spPr>
      </p:pic>
    </p:spTree>
    <p:extLst>
      <p:ext uri="{BB962C8B-B14F-4D97-AF65-F5344CB8AC3E}">
        <p14:creationId xmlns:p14="http://schemas.microsoft.com/office/powerpoint/2010/main" val="2390906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33680" y="203200"/>
            <a:ext cx="11043920" cy="6573520"/>
          </a:xfrm>
        </p:spPr>
        <p:txBody>
          <a:bodyPr>
            <a:normAutofit fontScale="85000" lnSpcReduction="10000"/>
          </a:bodyPr>
          <a:lstStyle/>
          <a:p>
            <a:r>
              <a:rPr lang="en-US" dirty="0"/>
              <a:t>The size of a digital image file depends on its resolution, color depth, and file format.</a:t>
            </a:r>
          </a:p>
          <a:p>
            <a:r>
              <a:rPr lang="en-US" dirty="0"/>
              <a:t>Given that the image has a resolution of m = 1000 x n = 1000 pixels and a color depth of k = 8 bits per pixel (</a:t>
            </a:r>
            <a:r>
              <a:rPr lang="en-US" dirty="0" err="1"/>
              <a:t>bpp</a:t>
            </a:r>
            <a:r>
              <a:rPr lang="en-US" dirty="0"/>
              <a:t>), we can calculate the size of the image as follows:</a:t>
            </a:r>
          </a:p>
          <a:p>
            <a:r>
              <a:rPr lang="en-US" dirty="0"/>
              <a:t>Number of pixels = m x n = 1000 x 1000 = 1,000,000 pixels</a:t>
            </a:r>
          </a:p>
          <a:p>
            <a:r>
              <a:rPr lang="en-US" dirty="0"/>
              <a:t>Size per pixel = k/8 bytes per pixel = 8/8 = 1 byte per pixel</a:t>
            </a:r>
          </a:p>
          <a:p>
            <a:r>
              <a:rPr lang="en-US" dirty="0"/>
              <a:t>Therefore, the size of the image file in bytes is:</a:t>
            </a:r>
          </a:p>
          <a:p>
            <a:r>
              <a:rPr lang="en-US" dirty="0"/>
              <a:t>Size in bytes = Number of pixels x Size per pixel = 1,000,000 x 1 = 1,000,000 bytes</a:t>
            </a:r>
          </a:p>
          <a:p>
            <a:r>
              <a:rPr lang="en-US" dirty="0"/>
              <a:t>To convert this to kilobytes (KB) and megabytes (MB), we can use the following conversion factors:</a:t>
            </a:r>
          </a:p>
          <a:p>
            <a:r>
              <a:rPr lang="en-US" dirty="0"/>
              <a:t>1 KB = 1024 bytes</a:t>
            </a:r>
          </a:p>
          <a:p>
            <a:r>
              <a:rPr lang="en-US" dirty="0"/>
              <a:t>1 MB = 1024 KB</a:t>
            </a:r>
          </a:p>
          <a:p>
            <a:r>
              <a:rPr lang="en-US" dirty="0"/>
              <a:t>So, the size of the image file in kilobytes and megabytes is:</a:t>
            </a:r>
          </a:p>
          <a:p>
            <a:r>
              <a:rPr lang="en-US" dirty="0"/>
              <a:t>Size in KB = Size in bytes / 1024 = 1,000,000 / 1024 = 976.5625 KB (approx.)</a:t>
            </a:r>
          </a:p>
          <a:p>
            <a:r>
              <a:rPr lang="en-US" dirty="0"/>
              <a:t>Size in MB = Size in KB / 1024 = 976.5625 / 1024 = 0.95367 MB (approx.)</a:t>
            </a:r>
          </a:p>
          <a:p>
            <a:r>
              <a:rPr lang="en-US" dirty="0"/>
              <a:t>Therefore, to store this digital image, we would need approximately 1,000,000 bytes, 976.5625 KB or 0.95367 MB of storage space.</a:t>
            </a:r>
          </a:p>
          <a:p>
            <a:endParaRPr lang="en-US" dirty="0"/>
          </a:p>
        </p:txBody>
      </p:sp>
    </p:spTree>
    <p:extLst>
      <p:ext uri="{BB962C8B-B14F-4D97-AF65-F5344CB8AC3E}">
        <p14:creationId xmlns:p14="http://schemas.microsoft.com/office/powerpoint/2010/main" val="34980827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SPATIAL AND INTENSITY RESOLUTION </a:t>
            </a:r>
          </a:p>
        </p:txBody>
      </p:sp>
      <p:sp>
        <p:nvSpPr>
          <p:cNvPr id="3" name="Content Placeholder 2"/>
          <p:cNvSpPr>
            <a:spLocks noGrp="1"/>
          </p:cNvSpPr>
          <p:nvPr>
            <p:ph idx="1"/>
          </p:nvPr>
        </p:nvSpPr>
        <p:spPr>
          <a:xfrm>
            <a:off x="838200" y="1825625"/>
            <a:ext cx="10515600" cy="4819015"/>
          </a:xfrm>
        </p:spPr>
        <p:txBody>
          <a:bodyPr>
            <a:normAutofit fontScale="92500"/>
          </a:bodyPr>
          <a:lstStyle/>
          <a:p>
            <a:r>
              <a:rPr lang="en-US" dirty="0"/>
              <a:t>Intuitively, </a:t>
            </a:r>
            <a:r>
              <a:rPr lang="en-US" i="1" dirty="0"/>
              <a:t>spatial resolution </a:t>
            </a:r>
            <a:r>
              <a:rPr lang="en-US" dirty="0"/>
              <a:t>is a measure of the smallest discernible detail in an image. Quantitatively, spatial resolution can be stated in several ways, with </a:t>
            </a:r>
            <a:r>
              <a:rPr lang="en-US" i="1" dirty="0"/>
              <a:t>line pairs per unit distance</a:t>
            </a:r>
            <a:r>
              <a:rPr lang="en-US" dirty="0"/>
              <a:t>, and </a:t>
            </a:r>
            <a:r>
              <a:rPr lang="en-US" i="1" dirty="0"/>
              <a:t>dots (pixels) per unit distance </a:t>
            </a:r>
            <a:r>
              <a:rPr lang="en-US" dirty="0"/>
              <a:t>being common measures. Suppose that we construct a chart with alternating black and white vertical lines, each of width </a:t>
            </a:r>
            <a:r>
              <a:rPr lang="en-US" i="1" dirty="0"/>
              <a:t>W </a:t>
            </a:r>
            <a:r>
              <a:rPr lang="en-US" dirty="0"/>
              <a:t>units (</a:t>
            </a:r>
            <a:r>
              <a:rPr lang="en-US" i="1" dirty="0"/>
              <a:t>W </a:t>
            </a:r>
            <a:r>
              <a:rPr lang="en-US" dirty="0"/>
              <a:t>can be less than 1). The width of a </a:t>
            </a:r>
            <a:r>
              <a:rPr lang="en-US" i="1" dirty="0"/>
              <a:t>line pair </a:t>
            </a:r>
            <a:r>
              <a:rPr lang="en-US" dirty="0"/>
              <a:t>is thus 2</a:t>
            </a:r>
            <a:r>
              <a:rPr lang="en-US" i="1" dirty="0"/>
              <a:t>W</a:t>
            </a:r>
            <a:r>
              <a:rPr lang="en-US" dirty="0"/>
              <a:t>, and there are </a:t>
            </a:r>
            <a:r>
              <a:rPr lang="en-US" i="1" dirty="0"/>
              <a:t>W </a:t>
            </a:r>
            <a:r>
              <a:rPr lang="en-US" dirty="0"/>
              <a:t>2 line pairs per unit distance. For example, if the width of a line is 0.1 mm, there are 5 line pairs per unit distance (i.e., per mm). A widely used definition of</a:t>
            </a:r>
            <a:br>
              <a:rPr lang="en-US" dirty="0"/>
            </a:br>
            <a:r>
              <a:rPr lang="en-US" dirty="0"/>
              <a:t>image resolution is the largest number of </a:t>
            </a:r>
            <a:r>
              <a:rPr lang="en-US" i="1" dirty="0"/>
              <a:t>discernible </a:t>
            </a:r>
            <a:r>
              <a:rPr lang="en-US" dirty="0"/>
              <a:t>line pairs per unit distance (e.g., 100 line pairs per mm). Dots per unit distance is a measure of image resolution used in the printing and publishing industry. In the U.S., this measure usually is expressed as </a:t>
            </a:r>
            <a:r>
              <a:rPr lang="en-US" i="1" dirty="0"/>
              <a:t>dots per inch </a:t>
            </a:r>
            <a:r>
              <a:rPr lang="en-US" dirty="0"/>
              <a:t>(dpi).</a:t>
            </a:r>
          </a:p>
        </p:txBody>
      </p:sp>
    </p:spTree>
    <p:extLst>
      <p:ext uri="{BB962C8B-B14F-4D97-AF65-F5344CB8AC3E}">
        <p14:creationId xmlns:p14="http://schemas.microsoft.com/office/powerpoint/2010/main" val="10233544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SPATIAL AND INTENSITY RESOLUTION </a:t>
            </a:r>
          </a:p>
        </p:txBody>
      </p:sp>
      <p:sp>
        <p:nvSpPr>
          <p:cNvPr id="3" name="Content Placeholder 2"/>
          <p:cNvSpPr>
            <a:spLocks noGrp="1"/>
          </p:cNvSpPr>
          <p:nvPr>
            <p:ph idx="1"/>
          </p:nvPr>
        </p:nvSpPr>
        <p:spPr>
          <a:xfrm>
            <a:off x="838201" y="1825625"/>
            <a:ext cx="4502352" cy="4351338"/>
          </a:xfrm>
        </p:spPr>
        <p:txBody>
          <a:bodyPr/>
          <a:lstStyle/>
          <a:p>
            <a:r>
              <a:rPr lang="en-US" dirty="0"/>
              <a:t>DPI stands for </a:t>
            </a:r>
            <a:r>
              <a:rPr lang="en-US" b="1" dirty="0"/>
              <a:t>Dots per Inch</a:t>
            </a:r>
            <a:r>
              <a:rPr lang="en-US" dirty="0"/>
              <a:t>, referring to the number of ink droplets a printer will produce per inch while printing an image. The more dots of ink per inch the picture has, the more detail you will see when printed.</a:t>
            </a:r>
          </a:p>
        </p:txBody>
      </p:sp>
      <p:pic>
        <p:nvPicPr>
          <p:cNvPr id="4" name="Picture 3"/>
          <p:cNvPicPr>
            <a:picLocks noChangeAspect="1"/>
          </p:cNvPicPr>
          <p:nvPr/>
        </p:nvPicPr>
        <p:blipFill>
          <a:blip r:embed="rId2"/>
          <a:stretch>
            <a:fillRect/>
          </a:stretch>
        </p:blipFill>
        <p:spPr>
          <a:xfrm>
            <a:off x="5340552" y="1699924"/>
            <a:ext cx="5447521" cy="4312009"/>
          </a:xfrm>
          <a:prstGeom prst="rect">
            <a:avLst/>
          </a:prstGeom>
        </p:spPr>
      </p:pic>
    </p:spTree>
    <p:extLst>
      <p:ext uri="{BB962C8B-B14F-4D97-AF65-F5344CB8AC3E}">
        <p14:creationId xmlns:p14="http://schemas.microsoft.com/office/powerpoint/2010/main" val="12882081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SPATIAL AND INTENSITY RESOLUTION </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85801" y="1690688"/>
            <a:ext cx="5613400" cy="5076283"/>
          </a:xfrm>
          <a:prstGeom prst="rect">
            <a:avLst/>
          </a:prstGeom>
        </p:spPr>
      </p:pic>
      <p:pic>
        <p:nvPicPr>
          <p:cNvPr id="5" name="Picture 4"/>
          <p:cNvPicPr>
            <a:picLocks noChangeAspect="1"/>
          </p:cNvPicPr>
          <p:nvPr/>
        </p:nvPicPr>
        <p:blipFill>
          <a:blip r:embed="rId3"/>
          <a:stretch>
            <a:fillRect/>
          </a:stretch>
        </p:blipFill>
        <p:spPr>
          <a:xfrm>
            <a:off x="6514286" y="1690688"/>
            <a:ext cx="5404497" cy="4903152"/>
          </a:xfrm>
          <a:prstGeom prst="rect">
            <a:avLst/>
          </a:prstGeom>
        </p:spPr>
      </p:pic>
    </p:spTree>
    <p:extLst>
      <p:ext uri="{BB962C8B-B14F-4D97-AF65-F5344CB8AC3E}">
        <p14:creationId xmlns:p14="http://schemas.microsoft.com/office/powerpoint/2010/main" val="11669302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SOME BASIC RELATIONSHIPS BETWEEN PIXELS </a:t>
            </a:r>
          </a:p>
        </p:txBody>
      </p:sp>
      <p:sp>
        <p:nvSpPr>
          <p:cNvPr id="3" name="Content Placeholder 2"/>
          <p:cNvSpPr>
            <a:spLocks noGrp="1"/>
          </p:cNvSpPr>
          <p:nvPr>
            <p:ph idx="1"/>
          </p:nvPr>
        </p:nvSpPr>
        <p:spPr>
          <a:xfrm>
            <a:off x="838200" y="1391920"/>
            <a:ext cx="10515600" cy="5303519"/>
          </a:xfrm>
        </p:spPr>
        <p:txBody>
          <a:bodyPr>
            <a:normAutofit/>
          </a:bodyPr>
          <a:lstStyle/>
          <a:p>
            <a:r>
              <a:rPr lang="en-US" dirty="0"/>
              <a:t>A pixel </a:t>
            </a:r>
            <a:r>
              <a:rPr lang="en-US" i="1" dirty="0"/>
              <a:t>p </a:t>
            </a:r>
            <a:r>
              <a:rPr lang="en-US" dirty="0"/>
              <a:t>at coordinates (</a:t>
            </a:r>
            <a:r>
              <a:rPr lang="en-US" i="1" dirty="0"/>
              <a:t>x, y </a:t>
            </a:r>
            <a:r>
              <a:rPr lang="en-US" dirty="0"/>
              <a:t>) has two horizontal and two vertical neighbors with coordinates.</a:t>
            </a:r>
          </a:p>
          <a:p>
            <a:endParaRPr lang="en-US" dirty="0"/>
          </a:p>
          <a:p>
            <a:r>
              <a:rPr lang="en-US" dirty="0"/>
              <a:t>This set of pixels, called the 4</a:t>
            </a:r>
            <a:r>
              <a:rPr lang="en-US" i="1" dirty="0"/>
              <a:t>-neighbors </a:t>
            </a:r>
            <a:r>
              <a:rPr lang="en-US" dirty="0"/>
              <a:t>of </a:t>
            </a:r>
            <a:r>
              <a:rPr lang="en-US" i="1" dirty="0"/>
              <a:t>p</a:t>
            </a:r>
            <a:r>
              <a:rPr lang="en-US" dirty="0"/>
              <a:t>, is denoted </a:t>
            </a:r>
            <a:r>
              <a:rPr lang="en-US" i="1" dirty="0"/>
              <a:t>N </a:t>
            </a:r>
            <a:r>
              <a:rPr lang="en-US" dirty="0"/>
              <a:t>4(</a:t>
            </a:r>
            <a:r>
              <a:rPr lang="en-US" i="1" dirty="0"/>
              <a:t>p</a:t>
            </a:r>
            <a:r>
              <a:rPr lang="en-US" dirty="0"/>
              <a:t> ). The four </a:t>
            </a:r>
            <a:r>
              <a:rPr lang="en-US" i="1" dirty="0"/>
              <a:t>diagonal </a:t>
            </a:r>
            <a:r>
              <a:rPr lang="en-US" dirty="0"/>
              <a:t>neighbors of </a:t>
            </a:r>
            <a:r>
              <a:rPr lang="en-US" i="1" dirty="0"/>
              <a:t>p </a:t>
            </a:r>
            <a:r>
              <a:rPr lang="en-US" dirty="0"/>
              <a:t>have coordinates</a:t>
            </a:r>
          </a:p>
          <a:p>
            <a:r>
              <a:rPr lang="en-US" dirty="0"/>
              <a:t> </a:t>
            </a:r>
          </a:p>
          <a:p>
            <a:r>
              <a:rPr lang="en-US" dirty="0"/>
              <a:t>and are denoted </a:t>
            </a:r>
            <a:r>
              <a:rPr lang="en-US" i="1" dirty="0"/>
              <a:t>N D</a:t>
            </a:r>
            <a:r>
              <a:rPr lang="en-US" dirty="0"/>
              <a:t>(</a:t>
            </a:r>
            <a:r>
              <a:rPr lang="en-US" i="1" dirty="0"/>
              <a:t>p</a:t>
            </a:r>
            <a:r>
              <a:rPr lang="en-US" dirty="0"/>
              <a:t>). These neighbors, together with the 4-neighbors, are called the 8-</a:t>
            </a:r>
            <a:r>
              <a:rPr lang="en-US" i="1" dirty="0"/>
              <a:t>neighbors </a:t>
            </a:r>
            <a:r>
              <a:rPr lang="en-US" dirty="0"/>
              <a:t>of </a:t>
            </a:r>
            <a:r>
              <a:rPr lang="en-US" i="1" dirty="0"/>
              <a:t>p</a:t>
            </a:r>
            <a:r>
              <a:rPr lang="en-US" dirty="0"/>
              <a:t>, denoted by </a:t>
            </a:r>
            <a:r>
              <a:rPr lang="en-US" i="1"/>
              <a:t>N </a:t>
            </a:r>
            <a:r>
              <a:rPr lang="en-US"/>
              <a:t>8(</a:t>
            </a:r>
            <a:r>
              <a:rPr lang="en-US" i="1"/>
              <a:t>p</a:t>
            </a:r>
            <a:r>
              <a:rPr lang="en-US"/>
              <a:t>). </a:t>
            </a:r>
            <a:r>
              <a:rPr lang="en-US" dirty="0"/>
              <a:t>The set of image locations of the neighbors of a point </a:t>
            </a:r>
            <a:r>
              <a:rPr lang="en-US" i="1" dirty="0"/>
              <a:t>p </a:t>
            </a:r>
            <a:r>
              <a:rPr lang="en-US" dirty="0"/>
              <a:t>is called the </a:t>
            </a:r>
            <a:r>
              <a:rPr lang="en-US" i="1" dirty="0"/>
              <a:t>neighborhood </a:t>
            </a:r>
            <a:r>
              <a:rPr lang="en-US" dirty="0"/>
              <a:t>of </a:t>
            </a:r>
            <a:r>
              <a:rPr lang="en-US" i="1" dirty="0"/>
              <a:t>p</a:t>
            </a:r>
            <a:r>
              <a:rPr lang="en-US" dirty="0"/>
              <a:t>. The neighborhood is said to be </a:t>
            </a:r>
            <a:r>
              <a:rPr lang="en-US" i="1" dirty="0"/>
              <a:t>closed </a:t>
            </a:r>
            <a:r>
              <a:rPr lang="en-US" dirty="0"/>
              <a:t>if</a:t>
            </a:r>
            <a:br>
              <a:rPr lang="en-US" dirty="0"/>
            </a:br>
            <a:r>
              <a:rPr lang="en-US" dirty="0"/>
              <a:t>it contains </a:t>
            </a:r>
            <a:r>
              <a:rPr lang="en-US" i="1" dirty="0"/>
              <a:t>p</a:t>
            </a:r>
            <a:r>
              <a:rPr lang="en-US" dirty="0"/>
              <a:t>. Otherwise, the neighborhood is said to be </a:t>
            </a:r>
            <a:r>
              <a:rPr lang="en-US" i="1" dirty="0"/>
              <a:t>open</a:t>
            </a:r>
            <a:r>
              <a:rPr lang="en-US" dirty="0"/>
              <a:t>. </a:t>
            </a:r>
          </a:p>
        </p:txBody>
      </p:sp>
      <p:pic>
        <p:nvPicPr>
          <p:cNvPr id="4" name="Picture 3"/>
          <p:cNvPicPr>
            <a:picLocks noChangeAspect="1"/>
          </p:cNvPicPr>
          <p:nvPr/>
        </p:nvPicPr>
        <p:blipFill>
          <a:blip r:embed="rId2"/>
          <a:stretch>
            <a:fillRect/>
          </a:stretch>
        </p:blipFill>
        <p:spPr>
          <a:xfrm>
            <a:off x="1224439" y="2283618"/>
            <a:ext cx="4067175" cy="619125"/>
          </a:xfrm>
          <a:prstGeom prst="rect">
            <a:avLst/>
          </a:prstGeom>
        </p:spPr>
      </p:pic>
      <p:pic>
        <p:nvPicPr>
          <p:cNvPr id="5" name="Picture 4"/>
          <p:cNvPicPr>
            <a:picLocks noChangeAspect="1"/>
          </p:cNvPicPr>
          <p:nvPr/>
        </p:nvPicPr>
        <p:blipFill>
          <a:blip r:embed="rId3"/>
          <a:stretch>
            <a:fillRect/>
          </a:stretch>
        </p:blipFill>
        <p:spPr>
          <a:xfrm>
            <a:off x="1224439" y="3696175"/>
            <a:ext cx="5476875" cy="466725"/>
          </a:xfrm>
          <a:prstGeom prst="rect">
            <a:avLst/>
          </a:prstGeom>
        </p:spPr>
      </p:pic>
    </p:spTree>
    <p:extLst>
      <p:ext uri="{BB962C8B-B14F-4D97-AF65-F5344CB8AC3E}">
        <p14:creationId xmlns:p14="http://schemas.microsoft.com/office/powerpoint/2010/main" val="34507658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ADJACENCY, CONNECTIVITY, REGIONS, AND BOUNDARIES </a:t>
            </a:r>
          </a:p>
        </p:txBody>
      </p:sp>
      <p:sp>
        <p:nvSpPr>
          <p:cNvPr id="3" name="Content Placeholder 2"/>
          <p:cNvSpPr>
            <a:spLocks noGrp="1"/>
          </p:cNvSpPr>
          <p:nvPr>
            <p:ph idx="1"/>
          </p:nvPr>
        </p:nvSpPr>
        <p:spPr/>
        <p:txBody>
          <a:bodyPr>
            <a:normAutofit fontScale="77500" lnSpcReduction="20000"/>
          </a:bodyPr>
          <a:lstStyle/>
          <a:p>
            <a:r>
              <a:rPr lang="en-US" dirty="0"/>
              <a:t>Let </a:t>
            </a:r>
            <a:r>
              <a:rPr lang="en-US" i="1" dirty="0"/>
              <a:t>V </a:t>
            </a:r>
            <a:r>
              <a:rPr lang="en-US" dirty="0"/>
              <a:t>be the set of intensity values used to define adjacency. In a binary image, </a:t>
            </a:r>
            <a:r>
              <a:rPr lang="en-US" i="1" dirty="0"/>
              <a:t>V </a:t>
            </a:r>
            <a:r>
              <a:rPr lang="en-US" dirty="0"/>
              <a:t>= {1 } if we are referring to adjacency of pixels with value 1. In a grayscale image, the idea is the same, but set </a:t>
            </a:r>
            <a:r>
              <a:rPr lang="en-US" i="1" dirty="0"/>
              <a:t>V </a:t>
            </a:r>
            <a:r>
              <a:rPr lang="en-US" dirty="0"/>
              <a:t>typically contains more elements. For example, if we are dealing with the adjacency of pixels whose values are in the range 0 to 255, set </a:t>
            </a:r>
            <a:r>
              <a:rPr lang="en-US" i="1" dirty="0"/>
              <a:t>V</a:t>
            </a:r>
            <a:br>
              <a:rPr lang="en-US" i="1" dirty="0"/>
            </a:br>
            <a:r>
              <a:rPr lang="en-US" dirty="0"/>
              <a:t>could be any subset of these 256 values. We consider three types of adjacency: </a:t>
            </a:r>
          </a:p>
          <a:p>
            <a:r>
              <a:rPr lang="en-US" b="1" dirty="0"/>
              <a:t>1. </a:t>
            </a:r>
            <a:r>
              <a:rPr lang="en-US" dirty="0"/>
              <a:t>4-</a:t>
            </a:r>
            <a:r>
              <a:rPr lang="en-US" i="1" dirty="0"/>
              <a:t>adjacency</a:t>
            </a:r>
            <a:r>
              <a:rPr lang="en-US" dirty="0"/>
              <a:t>. Two pixels </a:t>
            </a:r>
            <a:r>
              <a:rPr lang="en-US" i="1" dirty="0"/>
              <a:t>p </a:t>
            </a:r>
            <a:r>
              <a:rPr lang="en-US" dirty="0"/>
              <a:t>and </a:t>
            </a:r>
            <a:r>
              <a:rPr lang="en-US" i="1" dirty="0"/>
              <a:t>q </a:t>
            </a:r>
            <a:r>
              <a:rPr lang="en-US" dirty="0"/>
              <a:t>with values from </a:t>
            </a:r>
            <a:r>
              <a:rPr lang="en-US" i="1" dirty="0"/>
              <a:t>V </a:t>
            </a:r>
            <a:r>
              <a:rPr lang="en-US" dirty="0"/>
              <a:t>are 4-adjacent if </a:t>
            </a:r>
            <a:r>
              <a:rPr lang="en-US" i="1" dirty="0"/>
              <a:t>q </a:t>
            </a:r>
            <a:r>
              <a:rPr lang="en-US" dirty="0"/>
              <a:t>is in the</a:t>
            </a:r>
            <a:br>
              <a:rPr lang="en-US" dirty="0"/>
            </a:br>
            <a:r>
              <a:rPr lang="en-US" dirty="0"/>
              <a:t>set </a:t>
            </a:r>
            <a:r>
              <a:rPr lang="en-US" i="1" dirty="0"/>
              <a:t>N </a:t>
            </a:r>
            <a:r>
              <a:rPr lang="en-US" dirty="0"/>
              <a:t>4(</a:t>
            </a:r>
            <a:r>
              <a:rPr lang="en-US" i="1" dirty="0"/>
              <a:t>p</a:t>
            </a:r>
            <a:r>
              <a:rPr lang="en-US" dirty="0"/>
              <a:t> ).</a:t>
            </a:r>
            <a:br>
              <a:rPr lang="en-US" dirty="0"/>
            </a:br>
            <a:r>
              <a:rPr lang="en-US" b="1" dirty="0"/>
              <a:t>2. </a:t>
            </a:r>
            <a:r>
              <a:rPr lang="en-US" dirty="0"/>
              <a:t>8-</a:t>
            </a:r>
            <a:r>
              <a:rPr lang="en-US" i="1" dirty="0"/>
              <a:t>adjacency</a:t>
            </a:r>
            <a:r>
              <a:rPr lang="en-US" dirty="0"/>
              <a:t>. Two pixels </a:t>
            </a:r>
            <a:r>
              <a:rPr lang="en-US" i="1" dirty="0"/>
              <a:t>p </a:t>
            </a:r>
            <a:r>
              <a:rPr lang="en-US" dirty="0"/>
              <a:t>and </a:t>
            </a:r>
            <a:r>
              <a:rPr lang="en-US" i="1" dirty="0"/>
              <a:t>q </a:t>
            </a:r>
            <a:r>
              <a:rPr lang="en-US" dirty="0"/>
              <a:t>with values from </a:t>
            </a:r>
            <a:r>
              <a:rPr lang="en-US" i="1" dirty="0"/>
              <a:t>V </a:t>
            </a:r>
            <a:r>
              <a:rPr lang="en-US" dirty="0"/>
              <a:t>are 8-adjacent if </a:t>
            </a:r>
            <a:r>
              <a:rPr lang="en-US" i="1" dirty="0"/>
              <a:t>q </a:t>
            </a:r>
            <a:r>
              <a:rPr lang="en-US" dirty="0"/>
              <a:t>is in the</a:t>
            </a:r>
            <a:br>
              <a:rPr lang="en-US" dirty="0"/>
            </a:br>
            <a:r>
              <a:rPr lang="en-US" dirty="0"/>
              <a:t>set </a:t>
            </a:r>
            <a:r>
              <a:rPr lang="en-US" i="1" dirty="0"/>
              <a:t>N </a:t>
            </a:r>
            <a:r>
              <a:rPr lang="en-US" dirty="0"/>
              <a:t>8(</a:t>
            </a:r>
            <a:r>
              <a:rPr lang="en-US" i="1" dirty="0"/>
              <a:t>p</a:t>
            </a:r>
            <a:r>
              <a:rPr lang="en-US" dirty="0"/>
              <a:t>).</a:t>
            </a:r>
            <a:br>
              <a:rPr lang="en-US" dirty="0"/>
            </a:br>
            <a:r>
              <a:rPr lang="en-US" b="1" dirty="0"/>
              <a:t>3. </a:t>
            </a:r>
            <a:r>
              <a:rPr lang="en-US" i="1" dirty="0"/>
              <a:t>m-adjacency </a:t>
            </a:r>
            <a:r>
              <a:rPr lang="en-US" dirty="0"/>
              <a:t>(also called </a:t>
            </a:r>
            <a:r>
              <a:rPr lang="en-US" i="1" dirty="0"/>
              <a:t>mixed adjacency</a:t>
            </a:r>
            <a:r>
              <a:rPr lang="en-US" dirty="0"/>
              <a:t>). Two pixels </a:t>
            </a:r>
            <a:r>
              <a:rPr lang="en-US" i="1" dirty="0"/>
              <a:t>p </a:t>
            </a:r>
            <a:r>
              <a:rPr lang="en-US" dirty="0"/>
              <a:t>and </a:t>
            </a:r>
            <a:r>
              <a:rPr lang="en-US" i="1" dirty="0"/>
              <a:t>q </a:t>
            </a:r>
            <a:r>
              <a:rPr lang="en-US" dirty="0"/>
              <a:t>with values from</a:t>
            </a:r>
            <a:br>
              <a:rPr lang="en-US" dirty="0"/>
            </a:br>
            <a:r>
              <a:rPr lang="en-US" i="1" dirty="0"/>
              <a:t>V </a:t>
            </a:r>
            <a:r>
              <a:rPr lang="en-US" dirty="0"/>
              <a:t>are </a:t>
            </a:r>
            <a:r>
              <a:rPr lang="en-US" i="1" dirty="0"/>
              <a:t>m</a:t>
            </a:r>
            <a:r>
              <a:rPr lang="en-US" dirty="0"/>
              <a:t>-adjacent if </a:t>
            </a:r>
          </a:p>
          <a:p>
            <a:r>
              <a:rPr lang="en-US" b="1" dirty="0"/>
              <a:t>(a) </a:t>
            </a:r>
            <a:r>
              <a:rPr lang="en-US" i="1" dirty="0"/>
              <a:t>q </a:t>
            </a:r>
            <a:r>
              <a:rPr lang="en-US" dirty="0"/>
              <a:t>is in </a:t>
            </a:r>
            <a:r>
              <a:rPr lang="en-US" i="1"/>
              <a:t>N 4 </a:t>
            </a:r>
            <a:r>
              <a:rPr lang="en-US"/>
              <a:t>(p), </a:t>
            </a:r>
            <a:r>
              <a:rPr lang="en-US" i="1" dirty="0"/>
              <a:t>or</a:t>
            </a:r>
            <a:br>
              <a:rPr lang="en-US" i="1" dirty="0"/>
            </a:br>
            <a:r>
              <a:rPr lang="en-US" b="1" dirty="0"/>
              <a:t>(b) </a:t>
            </a:r>
            <a:r>
              <a:rPr lang="en-US" i="1" dirty="0"/>
              <a:t>q </a:t>
            </a:r>
            <a:r>
              <a:rPr lang="en-US" dirty="0"/>
              <a:t>is in </a:t>
            </a:r>
            <a:r>
              <a:rPr lang="en-US" i="1" dirty="0"/>
              <a:t>N D </a:t>
            </a:r>
            <a:r>
              <a:rPr lang="en-US" dirty="0"/>
              <a:t>(</a:t>
            </a:r>
            <a:r>
              <a:rPr lang="en-US" i="1" dirty="0"/>
              <a:t>p</a:t>
            </a:r>
            <a:r>
              <a:rPr lang="en-US" dirty="0"/>
              <a:t> ) </a:t>
            </a:r>
            <a:r>
              <a:rPr lang="en-US" i="1" dirty="0"/>
              <a:t>and </a:t>
            </a:r>
            <a:r>
              <a:rPr lang="en-US" dirty="0"/>
              <a:t>the set </a:t>
            </a:r>
            <a:r>
              <a:rPr lang="en-US" i="1" dirty="0"/>
              <a:t>N</a:t>
            </a:r>
            <a:r>
              <a:rPr lang="en-US" dirty="0"/>
              <a:t> 4 (</a:t>
            </a:r>
            <a:r>
              <a:rPr lang="en-US" i="1" dirty="0"/>
              <a:t>p </a:t>
            </a:r>
            <a:r>
              <a:rPr lang="en-US" dirty="0"/>
              <a:t> )</a:t>
            </a:r>
            <a:r>
              <a:rPr lang="en-US" i="1" dirty="0"/>
              <a:t> </a:t>
            </a:r>
            <a:r>
              <a:rPr lang="en-US" dirty="0"/>
              <a:t>∩ </a:t>
            </a:r>
            <a:r>
              <a:rPr lang="en-US" i="1" dirty="0"/>
              <a:t>N </a:t>
            </a:r>
            <a:r>
              <a:rPr lang="en-US" dirty="0"/>
              <a:t>4 (</a:t>
            </a:r>
            <a:r>
              <a:rPr lang="en-US" i="1" dirty="0"/>
              <a:t>q </a:t>
            </a:r>
            <a:r>
              <a:rPr lang="en-US" dirty="0"/>
              <a:t>) has no pixels whose values are</a:t>
            </a:r>
            <a:br>
              <a:rPr lang="en-US" dirty="0"/>
            </a:br>
            <a:r>
              <a:rPr lang="en-US" dirty="0"/>
              <a:t>from </a:t>
            </a:r>
            <a:r>
              <a:rPr lang="en-US" i="1" dirty="0"/>
              <a:t>V</a:t>
            </a:r>
            <a:r>
              <a:rPr lang="en-US" dirty="0"/>
              <a:t>. </a:t>
            </a:r>
            <a:br>
              <a:rPr lang="en-US" dirty="0"/>
            </a:br>
            <a:br>
              <a:rPr lang="en-US" dirty="0"/>
            </a:br>
            <a:endParaRPr lang="en-US" dirty="0"/>
          </a:p>
        </p:txBody>
      </p:sp>
    </p:spTree>
    <p:extLst>
      <p:ext uri="{BB962C8B-B14F-4D97-AF65-F5344CB8AC3E}">
        <p14:creationId xmlns:p14="http://schemas.microsoft.com/office/powerpoint/2010/main" val="732522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89106"/>
            <a:ext cx="10515600" cy="5787857"/>
          </a:xfrm>
        </p:spPr>
        <p:txBody>
          <a:bodyPr/>
          <a:lstStyle/>
          <a:p>
            <a:r>
              <a:rPr lang="en-US" dirty="0"/>
              <a:t>BRIGHTNESS ADAPTATION AND DISCRIMINATION </a:t>
            </a:r>
            <a:endParaRPr lang="en-US" i="1" dirty="0"/>
          </a:p>
          <a:p>
            <a:r>
              <a:rPr lang="en-US" i="1" dirty="0"/>
              <a:t>simultaneous contrast</a:t>
            </a:r>
            <a:r>
              <a:rPr lang="en-US" dirty="0"/>
              <a:t>, is that a region’s perceived brightness does not depend only on its intensity, as Fig. 2.8 demonstrates. All</a:t>
            </a:r>
            <a:br>
              <a:rPr lang="en-US" dirty="0"/>
            </a:br>
            <a:r>
              <a:rPr lang="en-US" dirty="0"/>
              <a:t>the center squares have exactly the same intensity, but each appears to the eye to become darker as the background gets lighter. A more familiar example is a piece of paper that looks white when lying on a desk, but can appear totally black when used to shield the eyes while looking directly at a bright sky. </a:t>
            </a:r>
            <a:br>
              <a:rPr lang="en-US" dirty="0"/>
            </a:br>
            <a:endParaRPr lang="en-US" dirty="0"/>
          </a:p>
        </p:txBody>
      </p:sp>
      <p:pic>
        <p:nvPicPr>
          <p:cNvPr id="4" name="Picture 3"/>
          <p:cNvPicPr>
            <a:picLocks noChangeAspect="1"/>
          </p:cNvPicPr>
          <p:nvPr/>
        </p:nvPicPr>
        <p:blipFill>
          <a:blip r:embed="rId2"/>
          <a:stretch>
            <a:fillRect/>
          </a:stretch>
        </p:blipFill>
        <p:spPr>
          <a:xfrm>
            <a:off x="1947153" y="3213644"/>
            <a:ext cx="8840821" cy="3524826"/>
          </a:xfrm>
          <a:prstGeom prst="rect">
            <a:avLst/>
          </a:prstGeom>
        </p:spPr>
      </p:pic>
    </p:spTree>
    <p:extLst>
      <p:ext uri="{BB962C8B-B14F-4D97-AF65-F5344CB8AC3E}">
        <p14:creationId xmlns:p14="http://schemas.microsoft.com/office/powerpoint/2010/main" val="2180392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A SIMPLE IMAGE FORMATION MODEL </a:t>
            </a:r>
            <a:endParaRPr lang="en-US" dirty="0"/>
          </a:p>
        </p:txBody>
      </p:sp>
      <p:sp>
        <p:nvSpPr>
          <p:cNvPr id="3" name="Content Placeholder 2"/>
          <p:cNvSpPr>
            <a:spLocks noGrp="1"/>
          </p:cNvSpPr>
          <p:nvPr>
            <p:ph idx="1"/>
          </p:nvPr>
        </p:nvSpPr>
        <p:spPr/>
        <p:txBody>
          <a:bodyPr>
            <a:normAutofit/>
          </a:bodyPr>
          <a:lstStyle/>
          <a:p>
            <a:r>
              <a:rPr lang="en-US" dirty="0"/>
              <a:t>we denote images by two-dimensional functions of the form </a:t>
            </a:r>
            <a:r>
              <a:rPr lang="en-US" i="1" dirty="0"/>
              <a:t>f </a:t>
            </a:r>
            <a:r>
              <a:rPr lang="en-US" dirty="0"/>
              <a:t>(</a:t>
            </a:r>
            <a:r>
              <a:rPr lang="en-US" i="1" dirty="0"/>
              <a:t>x, y </a:t>
            </a:r>
            <a:r>
              <a:rPr lang="en-US" dirty="0"/>
              <a:t>). The value of </a:t>
            </a:r>
            <a:r>
              <a:rPr lang="en-US" i="1" dirty="0"/>
              <a:t>f </a:t>
            </a:r>
            <a:r>
              <a:rPr lang="en-US" dirty="0"/>
              <a:t>at spatial coordinates (</a:t>
            </a:r>
            <a:r>
              <a:rPr lang="en-US" i="1" dirty="0"/>
              <a:t>x, y </a:t>
            </a:r>
            <a:r>
              <a:rPr lang="en-US" dirty="0"/>
              <a:t>) is a scalar quantity whose physical meaning is determined by the source of the image, and whose values are proportional to energy radiated by a physical source (e.g., electromagnetic waves). </a:t>
            </a:r>
          </a:p>
          <a:p>
            <a:r>
              <a:rPr lang="en-US" dirty="0"/>
              <a:t>As a consequence, </a:t>
            </a:r>
            <a:r>
              <a:rPr lang="en-US" i="1" dirty="0"/>
              <a:t>f </a:t>
            </a:r>
            <a:r>
              <a:rPr lang="en-US" dirty="0"/>
              <a:t>(</a:t>
            </a:r>
            <a:r>
              <a:rPr lang="en-US" i="1" dirty="0"/>
              <a:t>x, y</a:t>
            </a:r>
            <a:r>
              <a:rPr lang="en-US" dirty="0"/>
              <a:t> ) must be nonnegative† and finite; that is, </a:t>
            </a:r>
          </a:p>
          <a:p>
            <a:r>
              <a:rPr lang="en-US" dirty="0"/>
              <a:t>0 ≤  </a:t>
            </a:r>
            <a:r>
              <a:rPr lang="en-US" i="1" dirty="0"/>
              <a:t>f </a:t>
            </a:r>
            <a:r>
              <a:rPr lang="en-US" dirty="0"/>
              <a:t>(</a:t>
            </a:r>
            <a:r>
              <a:rPr lang="en-US" i="1" dirty="0"/>
              <a:t>x</a:t>
            </a:r>
            <a:r>
              <a:rPr lang="en-US" dirty="0"/>
              <a:t> , </a:t>
            </a:r>
            <a:r>
              <a:rPr lang="en-US" i="1" dirty="0"/>
              <a:t>y</a:t>
            </a:r>
            <a:r>
              <a:rPr lang="en-US" dirty="0"/>
              <a:t>) &lt; ∞ </a:t>
            </a:r>
            <a:br>
              <a:rPr lang="en-US" dirty="0"/>
            </a:br>
            <a:br>
              <a:rPr lang="en-US" dirty="0"/>
            </a:br>
            <a:br>
              <a:rPr lang="en-US" dirty="0"/>
            </a:br>
            <a:endParaRPr lang="en-US" dirty="0"/>
          </a:p>
        </p:txBody>
      </p:sp>
    </p:spTree>
    <p:extLst>
      <p:ext uri="{BB962C8B-B14F-4D97-AF65-F5344CB8AC3E}">
        <p14:creationId xmlns:p14="http://schemas.microsoft.com/office/powerpoint/2010/main" val="4081384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A SIMPLE IMAGE FORMATION MODEL </a:t>
            </a:r>
            <a:endParaRPr lang="en-US" dirty="0"/>
          </a:p>
        </p:txBody>
      </p:sp>
      <p:sp>
        <p:nvSpPr>
          <p:cNvPr id="3" name="Content Placeholder 2"/>
          <p:cNvSpPr>
            <a:spLocks noGrp="1"/>
          </p:cNvSpPr>
          <p:nvPr>
            <p:ph idx="1"/>
          </p:nvPr>
        </p:nvSpPr>
        <p:spPr/>
        <p:txBody>
          <a:bodyPr>
            <a:normAutofit fontScale="62500" lnSpcReduction="20000"/>
          </a:bodyPr>
          <a:lstStyle/>
          <a:p>
            <a:r>
              <a:rPr lang="en-US" dirty="0"/>
              <a:t>Function </a:t>
            </a:r>
            <a:r>
              <a:rPr lang="en-US" i="1" dirty="0"/>
              <a:t>f </a:t>
            </a:r>
            <a:r>
              <a:rPr lang="en-US" dirty="0"/>
              <a:t>(</a:t>
            </a:r>
            <a:r>
              <a:rPr lang="en-US" i="1" dirty="0"/>
              <a:t>x, y </a:t>
            </a:r>
            <a:r>
              <a:rPr lang="en-US" dirty="0"/>
              <a:t>) is characterized by two components: (1) the amount of source illumination incident on the scene being viewed, and (2) the amount of illumination reflected by the objects in the scene. Appropriately, these are called the </a:t>
            </a:r>
            <a:r>
              <a:rPr lang="en-US" i="1" dirty="0"/>
              <a:t>illumination </a:t>
            </a:r>
            <a:r>
              <a:rPr lang="en-US" dirty="0"/>
              <a:t>and </a:t>
            </a:r>
            <a:r>
              <a:rPr lang="en-US" i="1" dirty="0"/>
              <a:t>reflectance </a:t>
            </a:r>
            <a:r>
              <a:rPr lang="en-US" dirty="0"/>
              <a:t>components, and are denoted by </a:t>
            </a:r>
            <a:r>
              <a:rPr lang="en-US" i="1" dirty="0" err="1"/>
              <a:t>i</a:t>
            </a:r>
            <a:r>
              <a:rPr lang="en-US" i="1" dirty="0"/>
              <a:t> </a:t>
            </a:r>
            <a:r>
              <a:rPr lang="en-US" dirty="0"/>
              <a:t>(</a:t>
            </a:r>
            <a:r>
              <a:rPr lang="en-US" i="1" dirty="0"/>
              <a:t>x, y</a:t>
            </a:r>
            <a:r>
              <a:rPr lang="en-US" dirty="0"/>
              <a:t> ) and </a:t>
            </a:r>
            <a:r>
              <a:rPr lang="en-US" i="1" dirty="0"/>
              <a:t>r </a:t>
            </a:r>
            <a:r>
              <a:rPr lang="en-US" dirty="0"/>
              <a:t>(</a:t>
            </a:r>
            <a:r>
              <a:rPr lang="en-US" i="1" dirty="0"/>
              <a:t>x, y</a:t>
            </a:r>
            <a:r>
              <a:rPr lang="en-US" dirty="0"/>
              <a:t> ), respectively. The two functions combine as a product to form </a:t>
            </a:r>
            <a:r>
              <a:rPr lang="en-US" i="1" dirty="0"/>
              <a:t>f </a:t>
            </a:r>
            <a:r>
              <a:rPr lang="en-US" dirty="0"/>
              <a:t>(</a:t>
            </a:r>
            <a:r>
              <a:rPr lang="en-US" i="1" dirty="0"/>
              <a:t>x, y </a:t>
            </a:r>
            <a:r>
              <a:rPr lang="en-US" dirty="0"/>
              <a:t>): </a:t>
            </a:r>
          </a:p>
          <a:p>
            <a:endParaRPr lang="en-US" dirty="0"/>
          </a:p>
          <a:p>
            <a:r>
              <a:rPr lang="en-US" dirty="0"/>
              <a:t>0 ≤  </a:t>
            </a:r>
            <a:r>
              <a:rPr lang="en-US" i="1" dirty="0" err="1"/>
              <a:t>i</a:t>
            </a:r>
            <a:r>
              <a:rPr lang="en-US" i="1" dirty="0"/>
              <a:t> </a:t>
            </a:r>
            <a:r>
              <a:rPr lang="en-US" dirty="0"/>
              <a:t>(</a:t>
            </a:r>
            <a:r>
              <a:rPr lang="en-US" i="1" dirty="0"/>
              <a:t>x</a:t>
            </a:r>
            <a:r>
              <a:rPr lang="en-US" dirty="0"/>
              <a:t>, </a:t>
            </a:r>
            <a:r>
              <a:rPr lang="en-US" i="1" dirty="0"/>
              <a:t>y</a:t>
            </a:r>
            <a:r>
              <a:rPr lang="en-US" dirty="0"/>
              <a:t>) &lt; ∞</a:t>
            </a:r>
          </a:p>
          <a:p>
            <a:r>
              <a:rPr lang="en-US" dirty="0"/>
              <a:t> 0 ≤  </a:t>
            </a:r>
            <a:r>
              <a:rPr lang="en-US" i="1" dirty="0"/>
              <a:t>r </a:t>
            </a:r>
            <a:r>
              <a:rPr lang="en-US" dirty="0"/>
              <a:t>(</a:t>
            </a:r>
            <a:r>
              <a:rPr lang="en-US" i="1" dirty="0"/>
              <a:t>x</a:t>
            </a:r>
            <a:r>
              <a:rPr lang="en-US" dirty="0"/>
              <a:t>, </a:t>
            </a:r>
            <a:r>
              <a:rPr lang="en-US" i="1" dirty="0"/>
              <a:t>y</a:t>
            </a:r>
            <a:r>
              <a:rPr lang="en-US" dirty="0"/>
              <a:t>) ≤ 1</a:t>
            </a:r>
          </a:p>
          <a:p>
            <a:r>
              <a:rPr lang="en-US" dirty="0"/>
              <a:t>Thus, reflectance is bounded by 0 (total absorption) and 1 (total reflectance). The</a:t>
            </a:r>
            <a:br>
              <a:rPr lang="en-US" dirty="0"/>
            </a:br>
            <a:r>
              <a:rPr lang="en-US" dirty="0"/>
              <a:t>nature of </a:t>
            </a:r>
            <a:r>
              <a:rPr lang="en-US" i="1" dirty="0" err="1"/>
              <a:t>i</a:t>
            </a:r>
            <a:r>
              <a:rPr lang="en-US" i="1" dirty="0"/>
              <a:t> </a:t>
            </a:r>
            <a:r>
              <a:rPr lang="en-US" dirty="0"/>
              <a:t>(</a:t>
            </a:r>
            <a:r>
              <a:rPr lang="en-US" i="1" dirty="0"/>
              <a:t>x, y</a:t>
            </a:r>
            <a:r>
              <a:rPr lang="en-US" dirty="0"/>
              <a:t> ) is determined by the illumination source, and </a:t>
            </a:r>
            <a:r>
              <a:rPr lang="en-US" i="1" dirty="0"/>
              <a:t>r </a:t>
            </a:r>
            <a:r>
              <a:rPr lang="en-US" dirty="0"/>
              <a:t>(</a:t>
            </a:r>
            <a:r>
              <a:rPr lang="en-US" i="1" dirty="0"/>
              <a:t>x, y</a:t>
            </a:r>
            <a:r>
              <a:rPr lang="en-US" dirty="0"/>
              <a:t> ) is determined</a:t>
            </a:r>
            <a:br>
              <a:rPr lang="en-US" dirty="0"/>
            </a:br>
            <a:r>
              <a:rPr lang="en-US" dirty="0"/>
              <a:t>by the characteristics of the imaged objects. </a:t>
            </a:r>
          </a:p>
          <a:p>
            <a:endParaRPr lang="en-US" dirty="0"/>
          </a:p>
          <a:p>
            <a:r>
              <a:rPr lang="en-US" b="1" dirty="0"/>
              <a:t>The objects which shine due the light of other objects</a:t>
            </a:r>
            <a:r>
              <a:rPr lang="en-US" dirty="0"/>
              <a:t> are called illuminated objects. Example: Earth's moon, receives light from the sun and reflects it.</a:t>
            </a:r>
          </a:p>
          <a:p>
            <a:br>
              <a:rPr lang="en-US" dirty="0"/>
            </a:br>
            <a:br>
              <a:rPr lang="en-US" dirty="0"/>
            </a:br>
            <a:br>
              <a:rPr lang="en-US" dirty="0"/>
            </a:br>
            <a:endParaRPr lang="en-US" dirty="0"/>
          </a:p>
        </p:txBody>
      </p:sp>
      <p:pic>
        <p:nvPicPr>
          <p:cNvPr id="4" name="Picture 3"/>
          <p:cNvPicPr>
            <a:picLocks noChangeAspect="1"/>
          </p:cNvPicPr>
          <p:nvPr/>
        </p:nvPicPr>
        <p:blipFill>
          <a:blip r:embed="rId2"/>
          <a:stretch>
            <a:fillRect/>
          </a:stretch>
        </p:blipFill>
        <p:spPr>
          <a:xfrm>
            <a:off x="3419475" y="3050857"/>
            <a:ext cx="2839085" cy="560144"/>
          </a:xfrm>
          <a:prstGeom prst="rect">
            <a:avLst/>
          </a:prstGeom>
        </p:spPr>
      </p:pic>
    </p:spTree>
    <p:extLst>
      <p:ext uri="{BB962C8B-B14F-4D97-AF65-F5344CB8AC3E}">
        <p14:creationId xmlns:p14="http://schemas.microsoft.com/office/powerpoint/2010/main" val="2818138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A SIMPLE IMAGE FORMATION MODEL </a:t>
            </a:r>
            <a:endParaRPr lang="en-US" dirty="0"/>
          </a:p>
        </p:txBody>
      </p:sp>
      <p:sp>
        <p:nvSpPr>
          <p:cNvPr id="3" name="Content Placeholder 2"/>
          <p:cNvSpPr>
            <a:spLocks noGrp="1"/>
          </p:cNvSpPr>
          <p:nvPr>
            <p:ph idx="1"/>
          </p:nvPr>
        </p:nvSpPr>
        <p:spPr/>
        <p:txBody>
          <a:bodyPr>
            <a:normAutofit/>
          </a:bodyPr>
          <a:lstStyle/>
          <a:p>
            <a:r>
              <a:rPr lang="en-US" dirty="0"/>
              <a:t>The following numerical quantities illustrate some typical values of illumination and reflectance for visible light. On a clear day, the sun may produce in excess of 90 000, lm/m^2 of illumination on the surface of the earth. This value decreases to less than 10 000, lm/m^2 on a cloudy day. On a clear evening, a full moon yields about 0 .1 lm/m^2 of illumination. The typical illumination level in a commercial office is about 1 000, lm/m^2. Similarly, the following are typical values of </a:t>
            </a:r>
            <a:r>
              <a:rPr lang="en-US" i="1" dirty="0"/>
              <a:t>r </a:t>
            </a:r>
            <a:r>
              <a:rPr lang="en-US" dirty="0"/>
              <a:t>(</a:t>
            </a:r>
            <a:r>
              <a:rPr lang="en-US" i="1" dirty="0"/>
              <a:t>x, y </a:t>
            </a:r>
            <a:r>
              <a:rPr lang="en-US" dirty="0"/>
              <a:t>): 0.01 for black velvet, 0.65 for</a:t>
            </a:r>
            <a:br>
              <a:rPr lang="en-US" dirty="0"/>
            </a:br>
            <a:r>
              <a:rPr lang="en-US" dirty="0"/>
              <a:t>stainless steel, 0.80 for flat-white wall paint, 0.90 for silver-plated metal, and 0.93 for snow. </a:t>
            </a:r>
            <a:br>
              <a:rPr lang="en-US" dirty="0"/>
            </a:br>
            <a:endParaRPr lang="en-US" dirty="0"/>
          </a:p>
        </p:txBody>
      </p:sp>
    </p:spTree>
    <p:extLst>
      <p:ext uri="{BB962C8B-B14F-4D97-AF65-F5344CB8AC3E}">
        <p14:creationId xmlns:p14="http://schemas.microsoft.com/office/powerpoint/2010/main" val="352714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A SIMPLE IMAGE FORMATION MODEL </a:t>
            </a:r>
            <a:endParaRPr lang="en-US" dirty="0"/>
          </a:p>
        </p:txBody>
      </p:sp>
      <p:sp>
        <p:nvSpPr>
          <p:cNvPr id="3" name="Content Placeholder 2"/>
          <p:cNvSpPr>
            <a:spLocks noGrp="1"/>
          </p:cNvSpPr>
          <p:nvPr>
            <p:ph idx="1"/>
          </p:nvPr>
        </p:nvSpPr>
        <p:spPr/>
        <p:txBody>
          <a:bodyPr/>
          <a:lstStyle/>
          <a:p>
            <a:r>
              <a:rPr lang="en-US" dirty="0"/>
              <a:t>Let the intensity (gray level) of a monochrome image at any coordinates (</a:t>
            </a:r>
            <a:r>
              <a:rPr lang="en-US" i="1" dirty="0"/>
              <a:t>x, y</a:t>
            </a:r>
            <a:r>
              <a:rPr lang="en-US" dirty="0"/>
              <a:t> )</a:t>
            </a:r>
            <a:r>
              <a:rPr lang="en-US" i="1" dirty="0"/>
              <a:t> </a:t>
            </a:r>
            <a:r>
              <a:rPr lang="en-US" dirty="0"/>
              <a:t>be denoted by  </a:t>
            </a:r>
          </a:p>
          <a:p>
            <a:br>
              <a:rPr lang="en-US" dirty="0"/>
            </a:br>
            <a:endParaRPr lang="en-US" dirty="0"/>
          </a:p>
        </p:txBody>
      </p:sp>
      <p:pic>
        <p:nvPicPr>
          <p:cNvPr id="4" name="Picture 3"/>
          <p:cNvPicPr>
            <a:picLocks noChangeAspect="1"/>
          </p:cNvPicPr>
          <p:nvPr/>
        </p:nvPicPr>
        <p:blipFill>
          <a:blip r:embed="rId2"/>
          <a:stretch>
            <a:fillRect/>
          </a:stretch>
        </p:blipFill>
        <p:spPr>
          <a:xfrm>
            <a:off x="6006465" y="2213927"/>
            <a:ext cx="1613535" cy="497099"/>
          </a:xfrm>
          <a:prstGeom prst="rect">
            <a:avLst/>
          </a:prstGeom>
        </p:spPr>
      </p:pic>
      <p:pic>
        <p:nvPicPr>
          <p:cNvPr id="11" name="Picture 10"/>
          <p:cNvPicPr>
            <a:picLocks noChangeAspect="1"/>
          </p:cNvPicPr>
          <p:nvPr/>
        </p:nvPicPr>
        <p:blipFill>
          <a:blip r:embed="rId3"/>
          <a:stretch>
            <a:fillRect/>
          </a:stretch>
        </p:blipFill>
        <p:spPr>
          <a:xfrm>
            <a:off x="1248727" y="2711026"/>
            <a:ext cx="9877425" cy="1504950"/>
          </a:xfrm>
          <a:prstGeom prst="rect">
            <a:avLst/>
          </a:prstGeom>
        </p:spPr>
      </p:pic>
    </p:spTree>
    <p:extLst>
      <p:ext uri="{BB962C8B-B14F-4D97-AF65-F5344CB8AC3E}">
        <p14:creationId xmlns:p14="http://schemas.microsoft.com/office/powerpoint/2010/main" val="1713574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A SIMPLE IMAGE FORMATION MODEL </a:t>
            </a: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1068253" y="1825625"/>
            <a:ext cx="10055493" cy="3651567"/>
          </a:xfrm>
          <a:prstGeom prst="rect">
            <a:avLst/>
          </a:prstGeom>
        </p:spPr>
      </p:pic>
    </p:spTree>
    <p:extLst>
      <p:ext uri="{BB962C8B-B14F-4D97-AF65-F5344CB8AC3E}">
        <p14:creationId xmlns:p14="http://schemas.microsoft.com/office/powerpoint/2010/main" val="41955513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771</TotalTime>
  <Words>2596</Words>
  <Application>Microsoft Office PowerPoint</Application>
  <PresentationFormat>Widescreen</PresentationFormat>
  <Paragraphs>127</Paragraphs>
  <Slides>36</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Calibri Light</vt:lpstr>
      <vt:lpstr>Times New Roman</vt:lpstr>
      <vt:lpstr>Verdana</vt:lpstr>
      <vt:lpstr>Office Theme</vt:lpstr>
      <vt:lpstr>Digital Image Processing</vt:lpstr>
      <vt:lpstr>PowerPoint Presentation</vt:lpstr>
      <vt:lpstr>PowerPoint Presentation</vt:lpstr>
      <vt:lpstr>PowerPoint Presentation</vt:lpstr>
      <vt:lpstr>A SIMPLE IMAGE FORMATION MODEL </vt:lpstr>
      <vt:lpstr>A SIMPLE IMAGE FORMATION MODEL </vt:lpstr>
      <vt:lpstr>A SIMPLE IMAGE FORMATION MODEL </vt:lpstr>
      <vt:lpstr>A SIMPLE IMAGE FORMATION MODEL </vt:lpstr>
      <vt:lpstr>A SIMPLE IMAGE FORMATION MODEL </vt:lpstr>
      <vt:lpstr>SAMPLING AND QUANTIZATION </vt:lpstr>
      <vt:lpstr>SAMPLING AND QUANTIZATION </vt:lpstr>
      <vt:lpstr>Sampling and quantization</vt:lpstr>
      <vt:lpstr>Sampling and quantization</vt:lpstr>
      <vt:lpstr>SAMPLING AND QUANTIZATION </vt:lpstr>
      <vt:lpstr>SAMPLING AND QUANTIZATION </vt:lpstr>
      <vt:lpstr>SAMPLING AND QUANTIZATION </vt:lpstr>
      <vt:lpstr>SAMPLING AND QUANTIZATION </vt:lpstr>
      <vt:lpstr>Digital image Representation – Revised </vt:lpstr>
      <vt:lpstr>Digital Images</vt:lpstr>
      <vt:lpstr>REPRESENTING DIGITAL IMAGES </vt:lpstr>
      <vt:lpstr>REPRESENTING DIGITAL IMAGES </vt:lpstr>
      <vt:lpstr>REPRESENTING DIGITAL IMAGES </vt:lpstr>
      <vt:lpstr>Spatial Resolution</vt:lpstr>
      <vt:lpstr>Spatial Resolution Vs Image Quality</vt:lpstr>
      <vt:lpstr>Spatial Resolution Vs Image Quality - continued</vt:lpstr>
      <vt:lpstr>Effect of grey level resolution </vt:lpstr>
      <vt:lpstr>Effect of grey level resolution </vt:lpstr>
      <vt:lpstr>Sometimes, the range of values spanned by the grayscale is referred to as the dynamic range, a term used in different ways in different fields. Here, we define the dynamic range of an imaging system to be the ratio of the maximum measurable intensity to the minimum detectable intensity level in the system. As a rule, the upper limit is determined by saturation and the lower limit by noise, although noise can be present also in lighter intensities.  </vt:lpstr>
      <vt:lpstr>REPRESENTING DIGITAL IMAGES </vt:lpstr>
      <vt:lpstr>Image storage</vt:lpstr>
      <vt:lpstr>PowerPoint Presentation</vt:lpstr>
      <vt:lpstr>SPATIAL AND INTENSITY RESOLUTION </vt:lpstr>
      <vt:lpstr>SPATIAL AND INTENSITY RESOLUTION </vt:lpstr>
      <vt:lpstr>SPATIAL AND INTENSITY RESOLUTION </vt:lpstr>
      <vt:lpstr>SOME BASIC RELATIONSHIPS BETWEEN PIXELS </vt:lpstr>
      <vt:lpstr>ADJACENCY, CONNECTIVITY, REGIONS, AND BOUNDARIES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Image Processing</dc:title>
  <dc:creator>Mubashir</dc:creator>
  <cp:lastModifiedBy>Dr.Mubashir Ahmad</cp:lastModifiedBy>
  <cp:revision>123</cp:revision>
  <dcterms:created xsi:type="dcterms:W3CDTF">2023-03-08T16:10:53Z</dcterms:created>
  <dcterms:modified xsi:type="dcterms:W3CDTF">2024-03-22T05:58:11Z</dcterms:modified>
</cp:coreProperties>
</file>